
<file path=[Content_Types].xml><?xml version="1.0" encoding="utf-8"?>
<Types xmlns="http://schemas.openxmlformats.org/package/2006/content-types">
  <Default Extension="tmp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307" r:id="rId2"/>
    <p:sldId id="306" r:id="rId3"/>
    <p:sldId id="257" r:id="rId4"/>
    <p:sldId id="308" r:id="rId5"/>
    <p:sldId id="313" r:id="rId6"/>
    <p:sldId id="312" r:id="rId7"/>
    <p:sldId id="311" r:id="rId8"/>
    <p:sldId id="310" r:id="rId9"/>
    <p:sldId id="309" r:id="rId10"/>
    <p:sldId id="314" r:id="rId11"/>
    <p:sldId id="315" r:id="rId12"/>
    <p:sldId id="317" r:id="rId13"/>
    <p:sldId id="316" r:id="rId14"/>
    <p:sldId id="318" r:id="rId15"/>
    <p:sldId id="319" r:id="rId16"/>
    <p:sldId id="320" r:id="rId17"/>
    <p:sldId id="322" r:id="rId18"/>
    <p:sldId id="324" r:id="rId19"/>
    <p:sldId id="323" r:id="rId20"/>
    <p:sldId id="321" r:id="rId21"/>
    <p:sldId id="327" r:id="rId22"/>
    <p:sldId id="326" r:id="rId23"/>
    <p:sldId id="282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0DC7"/>
    <a:srgbClr val="FEF6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3981" autoAdjust="0"/>
  </p:normalViewPr>
  <p:slideViewPr>
    <p:cSldViewPr snapToGrid="0">
      <p:cViewPr>
        <p:scale>
          <a:sx n="117" d="100"/>
          <a:sy n="117" d="100"/>
        </p:scale>
        <p:origin x="-354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662309-177E-40B0-AA2B-5103F5556713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7FC481-48FF-4A35-A73B-DE9280F0CCF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2813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87D03B-7126-4333-9D10-AFD3942B66CC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14082C-A2FA-4BA1-ADB6-6550A061B7C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853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14082C-A2FA-4BA1-ADB6-6550A061B7C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286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879C9-D1B8-43BD-A69F-84576B3FA3B1}" type="datetime1">
              <a:rPr lang="en-US" smtClean="0"/>
              <a:t>6/16/2020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423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E520E-C582-40FD-8D01-779849EE06BF}" type="datetime1">
              <a:rPr lang="en-US" smtClean="0"/>
              <a:t>6/16/2020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16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759E-FA96-4B73-ABDE-B04BC51F09C3}" type="datetime1">
              <a:rPr lang="en-US" smtClean="0"/>
              <a:t>6/16/2020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265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27E2A-7733-4DED-BA73-84A305AAF3BA}" type="datetime1">
              <a:rPr lang="en-US" smtClean="0"/>
              <a:t>6/16/2020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97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EB89E-9EF6-4708-8084-8753F827CA66}" type="datetime1">
              <a:rPr lang="en-US" smtClean="0"/>
              <a:t>6/16/2020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007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B308D-3CEB-49EE-9D64-9E16A9621A46}" type="datetime1">
              <a:rPr lang="en-US" smtClean="0"/>
              <a:t>6/16/2020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815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4BC3-5B65-42F8-9DBE-125B414711B9}" type="datetime1">
              <a:rPr lang="en-US" smtClean="0"/>
              <a:t>6/16/2020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300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76D0-BA40-4CD5-8316-F4498B74CAA0}" type="datetime1">
              <a:rPr lang="en-US" smtClean="0"/>
              <a:t>6/16/2020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885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56DD-40CE-40D9-ADE4-603AADFC6A33}" type="datetime1">
              <a:rPr lang="en-US" smtClean="0"/>
              <a:t>6/16/2020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230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8F1E-8EEA-4C54-96CF-AA05B9229570}" type="datetime1">
              <a:rPr lang="en-US" smtClean="0"/>
              <a:t>6/16/2020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025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67FDD-542F-4D1A-B8C0-25A00D75EB87}" type="datetime1">
              <a:rPr lang="en-US" smtClean="0"/>
              <a:t>6/16/2020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530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100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6B09B-CA1B-4F0A-949A-D8A216D56705}" type="datetime1">
              <a:rPr lang="en-US" smtClean="0"/>
              <a:t>6/16/2020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373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63631" y="358622"/>
            <a:ext cx="5183010" cy="2313708"/>
          </a:xfrm>
        </p:spPr>
        <p:txBody>
          <a:bodyPr>
            <a:normAutofit/>
          </a:bodyPr>
          <a:lstStyle/>
          <a:p>
            <a:r>
              <a:rPr lang="es-AR" sz="29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Actualización-Caso clínico</a:t>
            </a:r>
            <a:endParaRPr lang="en-US" sz="29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</a:t>
            </a:fld>
            <a:endParaRPr lang="en-US"/>
          </a:p>
        </p:txBody>
      </p:sp>
      <p:sp>
        <p:nvSpPr>
          <p:cNvPr id="2" name="1 Rectángulo"/>
          <p:cNvSpPr/>
          <p:nvPr/>
        </p:nvSpPr>
        <p:spPr>
          <a:xfrm>
            <a:off x="432707" y="5706483"/>
            <a:ext cx="4972050" cy="5232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" sz="1400" b="1" dirty="0">
                <a:solidFill>
                  <a:srgbClr val="000000"/>
                </a:solidFill>
                <a:latin typeface="Arial"/>
                <a:ea typeface="Times New Roman" pitchFamily="18" charset="0"/>
                <a:cs typeface="Arial" pitchFamily="34" charset="0"/>
              </a:rPr>
              <a:t>Sociedad de Dermatología de la Ciudad de Buenos Aires                                                                                                                                                          </a:t>
            </a:r>
            <a:endParaRPr lang="es-AR" sz="1400" b="1" dirty="0">
              <a:solidFill>
                <a:srgbClr val="000000"/>
              </a:solidFill>
              <a:latin typeface="Arial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1400" b="1" dirty="0">
                <a:solidFill>
                  <a:srgbClr val="000000"/>
                </a:solidFill>
                <a:latin typeface="Arial"/>
                <a:ea typeface="Times New Roman" pitchFamily="18" charset="0"/>
                <a:cs typeface="Arial" pitchFamily="34" charset="0"/>
              </a:rPr>
              <a:t>de la Asociación Médica Argentina (SDBA-AMA) </a:t>
            </a:r>
            <a:endParaRPr lang="es-ES" sz="1400" b="1" dirty="0">
              <a:solidFill>
                <a:srgbClr val="000000"/>
              </a:solidFill>
              <a:latin typeface="Arial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88521" y="1075335"/>
            <a:ext cx="6953250" cy="181588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ES" sz="16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DERMATOLOGÍA. CURSO SUPERIOR INTENSIVO. Trienal. AMA</a:t>
            </a:r>
          </a:p>
          <a:p>
            <a:pPr lvl="0" algn="ctr">
              <a:defRPr/>
            </a:pPr>
            <a:r>
              <a:rPr lang="es-ES" sz="16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Curso que se realiza desde agosto 2008</a:t>
            </a:r>
            <a: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Directora: Prof. Dra. Lidia Ester Valle 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Secretarias: Dras. Carolina Pereira y Miriam Góngora </a:t>
            </a:r>
            <a:r>
              <a:rPr lang="es-ES" sz="1600" kern="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Descarpontriez</a:t>
            </a:r>
            <a: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Fecha: 10/03 al 24/11/20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Teóricos. Martes: 2° y 4°: 14:00 a 19:00 horas 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Prácticos. 20 horas/semana  </a:t>
            </a:r>
            <a:endParaRPr lang="es-AR" sz="1600" kern="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4808763" y="3329847"/>
            <a:ext cx="6711043" cy="206210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ES" sz="16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DERMATOLOGÍA. CURSO SUPERIOR INTENSIVO. Trienal. MORÓN</a:t>
            </a:r>
          </a:p>
          <a:p>
            <a:pPr lvl="0" algn="ctr">
              <a:defRPr/>
            </a:pPr>
            <a:r>
              <a:rPr lang="es-ES" sz="16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Curso que se realiza desde agosto 2004</a:t>
            </a:r>
            <a: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Directora: Prof. Dra. Lidia Ester Valle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Coordinadoras: Dras. Mónica </a:t>
            </a:r>
            <a:r>
              <a:rPr lang="es-ES" sz="1600" kern="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Artecona</a:t>
            </a: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 Isabel Albornoz 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Secretaria: Dra. M Adriana </a:t>
            </a:r>
            <a:r>
              <a:rPr lang="es-ES" sz="1600" kern="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Ferrini</a:t>
            </a:r>
            <a: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Fecha: 13/03 al 27/11/20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Teóricos. Viernes: 2° y 4°: 14:00 a 19:00 horas 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Prácticos. 20 horas/semana.  </a:t>
            </a:r>
            <a:endParaRPr lang="es-AR" sz="1600" kern="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4757" y="5706483"/>
            <a:ext cx="4871789" cy="817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419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12617" y="619879"/>
            <a:ext cx="5183010" cy="2313708"/>
          </a:xfrm>
        </p:spPr>
        <p:txBody>
          <a:bodyPr>
            <a:normAutofit/>
          </a:bodyPr>
          <a:lstStyle/>
          <a:p>
            <a:r>
              <a:rPr lang="es-AR" sz="29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Actualización-Caso clínico</a:t>
            </a:r>
            <a:endParaRPr lang="en-US" sz="29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2</a:t>
            </a:fld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247973" y="2180064"/>
            <a:ext cx="1168572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Rendón-Elías FG,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Hernándes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-Sánchez M, Garza-Martínez H y col. Úlcera en la pierna de etiología hipertensiva.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Rev</a:t>
            </a:r>
            <a:r>
              <a:rPr lang="es-AR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Méd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Univ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(México) 2011; 13 (53): 144-149</a:t>
            </a:r>
          </a:p>
          <a:p>
            <a:endParaRPr lang="es-AR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Presenta: Dra. Miriam Góngora </a:t>
            </a:r>
            <a:r>
              <a:rPr lang="es-AR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Descarpontriez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55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790039" y="0"/>
            <a:ext cx="408396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Úlcera hipertensiva de </a:t>
            </a:r>
            <a:r>
              <a:rPr lang="es-AR" sz="1900" b="1" dirty="0" err="1" smtClean="0"/>
              <a:t>Martorell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3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8279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/>
              <a:t>RESUMEN</a:t>
            </a:r>
          </a:p>
          <a:p>
            <a:pPr algn="just"/>
            <a:endParaRPr lang="es-AR" sz="29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Úlcera </a:t>
            </a:r>
            <a:r>
              <a:rPr lang="es-ES_tradnl" sz="2600" dirty="0"/>
              <a:t>de </a:t>
            </a:r>
            <a:r>
              <a:rPr lang="es-ES_tradnl" sz="2600" dirty="0" smtClean="0"/>
              <a:t>pierna </a:t>
            </a:r>
            <a:r>
              <a:rPr lang="es-ES_tradnl" sz="2600" dirty="0"/>
              <a:t>de etiología hipertensiva descrita por primera vez en 1945 por Fernando </a:t>
            </a:r>
            <a:r>
              <a:rPr lang="es-ES_tradnl" sz="2600" dirty="0" err="1" smtClean="0"/>
              <a:t>Martorell</a:t>
            </a:r>
            <a:r>
              <a:rPr lang="es-ES_tradnl" sz="2600" dirty="0" smtClean="0"/>
              <a:t>. </a:t>
            </a:r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Localización típica, </a:t>
            </a:r>
            <a:r>
              <a:rPr lang="es-ES_tradnl" sz="2600" dirty="0"/>
              <a:t>en cara lateral de pierna, en la unión del tercio medio con el inferior, de forma redondeada, con bordes no </a:t>
            </a:r>
            <a:r>
              <a:rPr lang="es-ES_tradnl" sz="2600" dirty="0" smtClean="0"/>
              <a:t>indurados, </a:t>
            </a:r>
            <a:r>
              <a:rPr lang="es-ES_tradnl" sz="2600" dirty="0"/>
              <a:t>lecho necrótico y </a:t>
            </a:r>
            <a:r>
              <a:rPr lang="es-ES_tradnl" sz="2600" dirty="0" smtClean="0"/>
              <a:t>granular; </a:t>
            </a:r>
            <a:r>
              <a:rPr lang="es-ES_tradnl" sz="2600" dirty="0"/>
              <a:t>suele ser muy dolorosa. </a:t>
            </a:r>
            <a:endParaRPr lang="es-ES_tradnl" sz="2600" dirty="0" smtClean="0"/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La paciente </a:t>
            </a:r>
            <a:r>
              <a:rPr lang="es-ES_tradnl" sz="2600" dirty="0"/>
              <a:t>sufre habitualmente de presión arterial mal controlada. No se encuentra asociada a insuficiencia venosa o arterial</a:t>
            </a:r>
            <a:r>
              <a:rPr lang="es-ES_tradnl" sz="2600" dirty="0" smtClean="0"/>
              <a:t>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Tratamiento difícil </a:t>
            </a:r>
            <a:r>
              <a:rPr lang="es-ES_tradnl" sz="2600" dirty="0"/>
              <a:t>por su baja </a:t>
            </a:r>
            <a:r>
              <a:rPr lang="es-ES_tradnl" sz="2600" dirty="0" smtClean="0"/>
              <a:t>incidencia, </a:t>
            </a:r>
            <a:r>
              <a:rPr lang="es-ES_tradnl" sz="2600" dirty="0"/>
              <a:t>generalmente no se realiza diagnóstico correcto. </a:t>
            </a:r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Se </a:t>
            </a:r>
            <a:r>
              <a:rPr lang="es-ES_tradnl" sz="2600" dirty="0"/>
              <a:t>presenta el caso de </a:t>
            </a:r>
            <a:r>
              <a:rPr lang="es-ES_tradnl" sz="2600" dirty="0" smtClean="0"/>
              <a:t>una </a:t>
            </a:r>
            <a:r>
              <a:rPr lang="es-ES_tradnl" sz="2600" dirty="0"/>
              <a:t>paciente </a:t>
            </a:r>
            <a:r>
              <a:rPr lang="es-ES_tradnl" sz="2600" dirty="0" smtClean="0"/>
              <a:t>típica </a:t>
            </a:r>
            <a:r>
              <a:rPr lang="es-ES_tradnl" sz="2600" dirty="0"/>
              <a:t>habitual, recibe tratamiento correcto y se recupera completamente. </a:t>
            </a:r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Se </a:t>
            </a:r>
            <a:r>
              <a:rPr lang="es-ES_tradnl" sz="2600" dirty="0"/>
              <a:t>efectúa una revisión de la literatura.</a:t>
            </a:r>
            <a:endParaRPr lang="en-US" sz="2600" dirty="0"/>
          </a:p>
          <a:p>
            <a:pPr algn="just"/>
            <a:endParaRPr lang="es-AR" sz="2900" dirty="0"/>
          </a:p>
          <a:p>
            <a:pPr algn="just"/>
            <a:endParaRPr lang="es-AR" sz="2900" dirty="0" smtClean="0"/>
          </a:p>
          <a:p>
            <a:pPr algn="just"/>
            <a:endParaRPr lang="es-ES_tradnl" sz="2600" dirty="0" smtClean="0"/>
          </a:p>
          <a:p>
            <a:pPr algn="just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77607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4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6940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900" dirty="0" smtClean="0"/>
              <a:t>INTRODUCCIÓN</a:t>
            </a:r>
          </a:p>
          <a:p>
            <a:endParaRPr lang="en-US" sz="26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/>
              <a:t>Se define como úlcera de miembros inferiores (</a:t>
            </a:r>
            <a:r>
              <a:rPr lang="es-ES_tradnl" sz="2600" dirty="0" err="1"/>
              <a:t>UMIs</a:t>
            </a:r>
            <a:r>
              <a:rPr lang="es-ES_tradnl" sz="2600" dirty="0"/>
              <a:t>) a </a:t>
            </a:r>
            <a:r>
              <a:rPr lang="es-ES_tradnl" sz="2600" dirty="0" smtClean="0"/>
              <a:t>una lesión </a:t>
            </a:r>
            <a:r>
              <a:rPr lang="es-ES_tradnl" sz="2600" dirty="0"/>
              <a:t>con pérdida de sustancia </a:t>
            </a:r>
            <a:r>
              <a:rPr lang="es-ES_tradnl" sz="2600" dirty="0" err="1"/>
              <a:t>dermoepidérmica</a:t>
            </a:r>
            <a:r>
              <a:rPr lang="es-ES_tradnl" sz="2600" dirty="0"/>
              <a:t> por debajo de </a:t>
            </a:r>
            <a:r>
              <a:rPr lang="es-ES_tradnl" sz="2600" dirty="0" smtClean="0"/>
              <a:t>la rodilla</a:t>
            </a:r>
            <a:r>
              <a:rPr lang="es-ES_tradnl" sz="2600" dirty="0"/>
              <a:t>. </a:t>
            </a:r>
            <a:endParaRPr lang="es-ES_tradnl" sz="2600" dirty="0" smtClean="0"/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Etiología vascular, </a:t>
            </a:r>
            <a:r>
              <a:rPr lang="es-ES_tradnl" sz="2600" dirty="0" err="1" smtClean="0"/>
              <a:t>neuropática</a:t>
            </a:r>
            <a:r>
              <a:rPr lang="es-ES_tradnl" sz="2600" dirty="0" smtClean="0"/>
              <a:t>, </a:t>
            </a:r>
            <a:r>
              <a:rPr lang="es-ES_tradnl" sz="2600" dirty="0"/>
              <a:t>infecciosa, hematológica, </a:t>
            </a:r>
            <a:r>
              <a:rPr lang="es-ES_tradnl" sz="2600" dirty="0" smtClean="0"/>
              <a:t>autoinmune, </a:t>
            </a:r>
            <a:r>
              <a:rPr lang="es-ES_tradnl" sz="2600" dirty="0"/>
              <a:t>neoplásica, metabólica o mixta. </a:t>
            </a:r>
            <a:endParaRPr lang="es-ES_tradnl" sz="2600" dirty="0" smtClean="0"/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/>
              <a:t>V</a:t>
            </a:r>
            <a:r>
              <a:rPr lang="es-ES_tradnl" sz="2600" dirty="0" smtClean="0"/>
              <a:t>asculares </a:t>
            </a:r>
            <a:r>
              <a:rPr lang="es-ES_tradnl" sz="2600" dirty="0"/>
              <a:t>(80% de </a:t>
            </a:r>
            <a:r>
              <a:rPr lang="es-ES_tradnl" sz="2600" dirty="0" smtClean="0"/>
              <a:t>las úlceras </a:t>
            </a:r>
            <a:r>
              <a:rPr lang="es-ES_tradnl" sz="2600" dirty="0"/>
              <a:t>de piernas</a:t>
            </a:r>
            <a:r>
              <a:rPr lang="es-ES_tradnl" sz="2600" dirty="0" smtClean="0"/>
              <a:t>).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_tradnl" sz="26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/>
              <a:t>L</a:t>
            </a:r>
            <a:r>
              <a:rPr lang="es-ES_tradnl" sz="2600" dirty="0" smtClean="0"/>
              <a:t>as </a:t>
            </a:r>
            <a:r>
              <a:rPr lang="es-ES_tradnl" sz="2600" dirty="0"/>
              <a:t>secundarias a insuficiencia venosa son la causa más </a:t>
            </a:r>
            <a:r>
              <a:rPr lang="es-ES_tradnl" sz="2600" dirty="0" smtClean="0"/>
              <a:t>común (</a:t>
            </a:r>
            <a:r>
              <a:rPr lang="es-ES_tradnl" sz="2600" dirty="0"/>
              <a:t>60% a 90</a:t>
            </a:r>
            <a:r>
              <a:rPr lang="es-ES_tradnl" sz="2600" dirty="0" smtClean="0"/>
              <a:t>%).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_tradnl" sz="26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De </a:t>
            </a:r>
            <a:r>
              <a:rPr lang="es-ES_tradnl" sz="2600" dirty="0"/>
              <a:t>origen isquémico provocadas por arterioesclerosis (10% a 30</a:t>
            </a:r>
            <a:r>
              <a:rPr lang="es-ES_tradnl" sz="2600" dirty="0" smtClean="0"/>
              <a:t>%).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_tradnl" sz="26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/>
              <a:t>M</a:t>
            </a:r>
            <a:r>
              <a:rPr lang="es-ES_tradnl" sz="2600" dirty="0" smtClean="0"/>
              <a:t>enos </a:t>
            </a:r>
            <a:r>
              <a:rPr lang="es-ES_tradnl" sz="2600" dirty="0"/>
              <a:t>frecuentes las secundarias a vasculitis e hipertensión arterial sistémica. </a:t>
            </a:r>
            <a:endParaRPr lang="es-ES_tradnl" sz="2600" dirty="0" smtClean="0"/>
          </a:p>
          <a:p>
            <a:endParaRPr lang="es-ES_tradnl" sz="2600" dirty="0" smtClean="0"/>
          </a:p>
          <a:p>
            <a:endParaRPr lang="en-US" sz="2600" dirty="0"/>
          </a:p>
        </p:txBody>
      </p:sp>
      <p:sp>
        <p:nvSpPr>
          <p:cNvPr id="7" name="CuadroTexto 6"/>
          <p:cNvSpPr txBox="1"/>
          <p:nvPr/>
        </p:nvSpPr>
        <p:spPr>
          <a:xfrm>
            <a:off x="8790039" y="0"/>
            <a:ext cx="408396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Úlcera hipertensiva de </a:t>
            </a:r>
            <a:r>
              <a:rPr lang="es-AR" sz="1900" b="1" dirty="0" err="1" smtClean="0"/>
              <a:t>Martorell</a:t>
            </a:r>
            <a:endParaRPr lang="en-US" sz="1900" b="1" dirty="0"/>
          </a:p>
        </p:txBody>
      </p:sp>
    </p:spTree>
    <p:extLst>
      <p:ext uri="{BB962C8B-B14F-4D97-AF65-F5344CB8AC3E}">
        <p14:creationId xmlns:p14="http://schemas.microsoft.com/office/powerpoint/2010/main" val="281101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5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122464" y="0"/>
            <a:ext cx="11928022" cy="6632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/>
              <a:t>INTRODUCCIÓN</a:t>
            </a:r>
          </a:p>
          <a:p>
            <a:pPr algn="just"/>
            <a:endParaRPr lang="es-AR" sz="29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/>
              <a:t>La hipertensión arterial sistémica fue relacionada como etiología de </a:t>
            </a:r>
            <a:r>
              <a:rPr lang="es-ES_tradnl" sz="2600" dirty="0" err="1"/>
              <a:t>UMIs</a:t>
            </a:r>
            <a:r>
              <a:rPr lang="es-ES_tradnl" sz="2600" dirty="0"/>
              <a:t> por Fernando </a:t>
            </a:r>
            <a:r>
              <a:rPr lang="es-ES_tradnl" sz="2600" dirty="0" err="1"/>
              <a:t>Martorell</a:t>
            </a:r>
            <a:r>
              <a:rPr lang="es-ES_tradnl" sz="2600" dirty="0"/>
              <a:t> en 1945  </a:t>
            </a:r>
            <a:r>
              <a:rPr lang="es-ES_tradnl" sz="2600" dirty="0" smtClean="0"/>
              <a:t>quien la denominó  </a:t>
            </a:r>
            <a:r>
              <a:rPr lang="es-ES_tradnl" sz="2600" dirty="0"/>
              <a:t>como úlcera isquémica </a:t>
            </a:r>
            <a:r>
              <a:rPr lang="es-ES_tradnl" sz="2600" dirty="0" smtClean="0"/>
              <a:t>hipertensiva.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Otros la denominaron </a:t>
            </a:r>
            <a:r>
              <a:rPr lang="es-ES_tradnl" sz="2600" dirty="0"/>
              <a:t>como </a:t>
            </a:r>
            <a:r>
              <a:rPr lang="es-ES_tradnl" sz="2600" dirty="0" err="1"/>
              <a:t>angiodermatitis</a:t>
            </a:r>
            <a:r>
              <a:rPr lang="es-ES_tradnl" sz="2600" dirty="0"/>
              <a:t> necrótica arterioesclerótica, úlcera </a:t>
            </a:r>
            <a:r>
              <a:rPr lang="es-ES_tradnl" sz="2600" dirty="0" err="1"/>
              <a:t>arteriolar</a:t>
            </a:r>
            <a:r>
              <a:rPr lang="es-ES_tradnl" sz="2600" dirty="0"/>
              <a:t> </a:t>
            </a:r>
            <a:r>
              <a:rPr lang="es-ES_tradnl" sz="2600" dirty="0" smtClean="0"/>
              <a:t>hipertensiva.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_tradnl" sz="26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Actualmente </a:t>
            </a:r>
            <a:r>
              <a:rPr lang="es-ES_tradnl" sz="2600" dirty="0"/>
              <a:t>se la conoce como úlcera de </a:t>
            </a:r>
            <a:r>
              <a:rPr lang="es-ES_tradnl" sz="2600" dirty="0" err="1"/>
              <a:t>Martorell</a:t>
            </a:r>
            <a:r>
              <a:rPr lang="es-ES_tradnl" sz="2600" dirty="0"/>
              <a:t>. </a:t>
            </a:r>
            <a:endParaRPr lang="es-ES_tradnl" sz="2600" dirty="0" smtClean="0"/>
          </a:p>
          <a:p>
            <a:pPr algn="just"/>
            <a:endParaRPr lang="es-ES_tradnl" sz="26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/>
              <a:t>Se presenta </a:t>
            </a:r>
            <a:r>
              <a:rPr lang="es-ES_tradnl" sz="2600" dirty="0" smtClean="0"/>
              <a:t>el caso </a:t>
            </a:r>
            <a:r>
              <a:rPr lang="es-ES_tradnl" sz="2600" dirty="0"/>
              <a:t>clínico de una </a:t>
            </a:r>
            <a:r>
              <a:rPr lang="es-ES_tradnl" sz="2600" dirty="0" smtClean="0"/>
              <a:t>paciente portadora de úlcera </a:t>
            </a:r>
            <a:r>
              <a:rPr lang="es-ES_tradnl" sz="2600" dirty="0"/>
              <a:t>de </a:t>
            </a:r>
            <a:r>
              <a:rPr lang="es-ES_tradnl" sz="2600" dirty="0" err="1"/>
              <a:t>Martorell</a:t>
            </a:r>
            <a:r>
              <a:rPr lang="es-ES_tradnl" sz="2600" dirty="0"/>
              <a:t> y </a:t>
            </a:r>
            <a:r>
              <a:rPr lang="es-ES_tradnl" sz="2600" dirty="0" smtClean="0"/>
              <a:t>se realiza una revisión </a:t>
            </a:r>
            <a:r>
              <a:rPr lang="es-ES_tradnl" sz="2600" dirty="0"/>
              <a:t>de la literatura sobre esta patología poco conocida.</a:t>
            </a:r>
            <a:endParaRPr lang="en-US" sz="2600" dirty="0"/>
          </a:p>
          <a:p>
            <a:pPr algn="just"/>
            <a:endParaRPr lang="es-AR" sz="2900" dirty="0" smtClean="0"/>
          </a:p>
          <a:p>
            <a:pPr algn="just"/>
            <a:endParaRPr lang="es-ES_tradnl" sz="2600" dirty="0" smtClean="0"/>
          </a:p>
          <a:p>
            <a:pPr algn="just"/>
            <a:endParaRPr lang="en-US" sz="2600" dirty="0"/>
          </a:p>
        </p:txBody>
      </p:sp>
      <p:sp>
        <p:nvSpPr>
          <p:cNvPr id="7" name="CuadroTexto 6"/>
          <p:cNvSpPr txBox="1"/>
          <p:nvPr/>
        </p:nvSpPr>
        <p:spPr>
          <a:xfrm>
            <a:off x="8790039" y="0"/>
            <a:ext cx="408396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Úlcera hipertensiva de </a:t>
            </a:r>
            <a:r>
              <a:rPr lang="es-AR" sz="1900" b="1" dirty="0" err="1" smtClean="0"/>
              <a:t>Martorell</a:t>
            </a:r>
            <a:endParaRPr lang="en-US" sz="1900" b="1" dirty="0"/>
          </a:p>
        </p:txBody>
      </p:sp>
    </p:spTree>
    <p:extLst>
      <p:ext uri="{BB962C8B-B14F-4D97-AF65-F5344CB8AC3E}">
        <p14:creationId xmlns:p14="http://schemas.microsoft.com/office/powerpoint/2010/main" val="211552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6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5740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900" dirty="0"/>
              <a:t>CASO </a:t>
            </a:r>
            <a:r>
              <a:rPr lang="es-ES_tradnl" sz="2900" dirty="0" smtClean="0"/>
              <a:t>CLÍNICO</a:t>
            </a:r>
          </a:p>
          <a:p>
            <a:pPr algn="just"/>
            <a:endParaRPr lang="en-US" sz="26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/>
              <a:t>Mujer de 48 años de </a:t>
            </a:r>
            <a:r>
              <a:rPr lang="es-ES_tradnl" sz="2600" dirty="0" smtClean="0"/>
              <a:t>edad, </a:t>
            </a:r>
            <a:r>
              <a:rPr lang="es-ES_tradnl" sz="2600" dirty="0"/>
              <a:t>ama de casa, con antecedentes de hipertensión arterial de ocho años de evolución sin control. </a:t>
            </a:r>
            <a:endParaRPr lang="es-ES_tradnl" sz="2600" dirty="0" smtClean="0"/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Consultó </a:t>
            </a:r>
            <a:r>
              <a:rPr lang="es-ES_tradnl" sz="2600" dirty="0"/>
              <a:t>por presentar úlcera en tercio medio  de cara medial de pierna izquierda de 10 meses de </a:t>
            </a:r>
            <a:r>
              <a:rPr lang="es-ES_tradnl" sz="2600" dirty="0" smtClean="0"/>
              <a:t>evolución. Dolor </a:t>
            </a:r>
            <a:r>
              <a:rPr lang="es-ES_tradnl" sz="2600" dirty="0"/>
              <a:t>tipo sordo de intensidad moderada a severa durante el día y </a:t>
            </a:r>
            <a:r>
              <a:rPr lang="es-ES_tradnl" sz="2600" dirty="0" smtClean="0"/>
              <a:t>la noche</a:t>
            </a:r>
            <a:r>
              <a:rPr lang="es-ES_tradnl" sz="2600" dirty="0"/>
              <a:t>, no cedía con analgésicos comunes</a:t>
            </a:r>
            <a:r>
              <a:rPr lang="es-ES_tradnl" sz="2600" dirty="0" smtClean="0"/>
              <a:t>, la paciente </a:t>
            </a:r>
            <a:r>
              <a:rPr lang="es-ES_tradnl" sz="2600" dirty="0"/>
              <a:t>niega traumatismo en </a:t>
            </a:r>
            <a:r>
              <a:rPr lang="es-ES_tradnl" sz="2600" dirty="0" smtClean="0"/>
              <a:t>la región </a:t>
            </a:r>
            <a:r>
              <a:rPr lang="es-ES_tradnl" sz="2600" dirty="0"/>
              <a:t>de la úlcera y no mencionó otra sintomatología. </a:t>
            </a:r>
            <a:endParaRPr lang="es-ES_tradnl" sz="2600" dirty="0" smtClean="0"/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A </a:t>
            </a:r>
            <a:r>
              <a:rPr lang="es-ES_tradnl" sz="2600" dirty="0"/>
              <a:t>la exploración se detectó presión arterial 180/95 </a:t>
            </a:r>
            <a:r>
              <a:rPr lang="es-ES_tradnl" sz="2600" dirty="0" smtClean="0"/>
              <a:t>mm Hg</a:t>
            </a:r>
            <a:r>
              <a:rPr lang="es-ES_tradnl" sz="2600" dirty="0"/>
              <a:t>, índice de masa corporal 27 kg/m</a:t>
            </a:r>
            <a:r>
              <a:rPr lang="es-ES_tradnl" sz="2600" baseline="30000" dirty="0"/>
              <a:t>2</a:t>
            </a:r>
            <a:r>
              <a:rPr lang="es-ES_tradnl" sz="2600" dirty="0"/>
              <a:t> (IMC). </a:t>
            </a:r>
            <a:endParaRPr lang="es-ES_tradnl" sz="2600" dirty="0" smtClean="0"/>
          </a:p>
          <a:p>
            <a:endParaRPr lang="es-ES_tradnl" sz="2600" dirty="0" smtClean="0"/>
          </a:p>
          <a:p>
            <a:endParaRPr lang="en-US" sz="2600" dirty="0"/>
          </a:p>
        </p:txBody>
      </p:sp>
      <p:sp>
        <p:nvSpPr>
          <p:cNvPr id="7" name="CuadroTexto 6"/>
          <p:cNvSpPr txBox="1"/>
          <p:nvPr/>
        </p:nvSpPr>
        <p:spPr>
          <a:xfrm>
            <a:off x="8790039" y="0"/>
            <a:ext cx="408396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Úlcera hipertensiva de </a:t>
            </a:r>
            <a:r>
              <a:rPr lang="es-AR" sz="1900" b="1" dirty="0" err="1" smtClean="0"/>
              <a:t>Martorell</a:t>
            </a:r>
            <a:endParaRPr lang="en-US" sz="1900" b="1" dirty="0"/>
          </a:p>
        </p:txBody>
      </p:sp>
    </p:spTree>
    <p:extLst>
      <p:ext uri="{BB962C8B-B14F-4D97-AF65-F5344CB8AC3E}">
        <p14:creationId xmlns:p14="http://schemas.microsoft.com/office/powerpoint/2010/main" val="261613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7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244929" y="0"/>
            <a:ext cx="11740242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900" dirty="0" smtClean="0"/>
              <a:t>CASO CLÍNICO</a:t>
            </a:r>
          </a:p>
          <a:p>
            <a:endParaRPr lang="es-AR" sz="29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A la inspección en tercio medio de cara medial de pierna izquierda, úlcera redondeada de 7 cm x 4 cm, profundidad de 4 mm, bordes bien definidos, </a:t>
            </a:r>
            <a:r>
              <a:rPr lang="es-ES_tradnl" sz="2600" dirty="0"/>
              <a:t>escaras, lecho esclerótico sin exudados, y dolorosa a</a:t>
            </a:r>
            <a:r>
              <a:rPr lang="es-ES_tradnl" sz="2600" dirty="0" smtClean="0"/>
              <a:t> palpación, enrojecimiento, edema leve y un proceso </a:t>
            </a:r>
            <a:r>
              <a:rPr lang="es-ES_tradnl" sz="2600" dirty="0" err="1" smtClean="0"/>
              <a:t>descamativo</a:t>
            </a:r>
            <a:r>
              <a:rPr lang="es-ES_tradnl" sz="2600" dirty="0" smtClean="0"/>
              <a:t> alrededor de la herida.</a:t>
            </a:r>
          </a:p>
          <a:p>
            <a:endParaRPr lang="es-AR" sz="2900" dirty="0" smtClean="0"/>
          </a:p>
          <a:p>
            <a:endParaRPr lang="es-ES_tradnl" sz="2600" dirty="0" smtClean="0"/>
          </a:p>
          <a:p>
            <a:endParaRPr lang="en-US" sz="2600" dirty="0"/>
          </a:p>
        </p:txBody>
      </p:sp>
      <p:pic>
        <p:nvPicPr>
          <p:cNvPr id="2" name="Imagen 1" descr="Recorte de pantall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526" y="2593399"/>
            <a:ext cx="4801270" cy="3277057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3" name="Rectángulo 2"/>
          <p:cNvSpPr/>
          <p:nvPr/>
        </p:nvSpPr>
        <p:spPr>
          <a:xfrm>
            <a:off x="176981" y="6292690"/>
            <a:ext cx="109875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/>
              <a:t>Exploración  arterial y venosa </a:t>
            </a:r>
            <a:r>
              <a:rPr lang="es-ES_tradnl" sz="2600" dirty="0" smtClean="0"/>
              <a:t>normal, se </a:t>
            </a:r>
            <a:r>
              <a:rPr lang="es-ES_tradnl" sz="2600" dirty="0"/>
              <a:t>corroboró con ecografía </a:t>
            </a:r>
            <a:r>
              <a:rPr lang="es-ES_tradnl" sz="2600" dirty="0" err="1" smtClean="0"/>
              <a:t>doppler</a:t>
            </a:r>
            <a:r>
              <a:rPr lang="es-ES_tradnl" sz="2600" dirty="0" smtClean="0"/>
              <a:t>. </a:t>
            </a:r>
            <a:endParaRPr lang="es-AR" sz="2600" dirty="0"/>
          </a:p>
        </p:txBody>
      </p:sp>
      <p:sp>
        <p:nvSpPr>
          <p:cNvPr id="7" name="CuadroTexto 6"/>
          <p:cNvSpPr txBox="1"/>
          <p:nvPr/>
        </p:nvSpPr>
        <p:spPr>
          <a:xfrm>
            <a:off x="2982526" y="5879354"/>
            <a:ext cx="48012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b="1" dirty="0" smtClean="0"/>
              <a:t>Úlcera de </a:t>
            </a:r>
            <a:r>
              <a:rPr lang="es-AR" sz="1200" b="1" dirty="0" err="1" smtClean="0"/>
              <a:t>Martorell</a:t>
            </a:r>
            <a:r>
              <a:rPr lang="es-AR" sz="1200" b="1" dirty="0" smtClean="0"/>
              <a:t> en cara medial de la pierna izquierda.</a:t>
            </a:r>
            <a:endParaRPr lang="en-US" sz="1200" b="1" dirty="0"/>
          </a:p>
        </p:txBody>
      </p:sp>
      <p:sp>
        <p:nvSpPr>
          <p:cNvPr id="10" name="CuadroTexto 9"/>
          <p:cNvSpPr txBox="1"/>
          <p:nvPr/>
        </p:nvSpPr>
        <p:spPr>
          <a:xfrm>
            <a:off x="8790039" y="0"/>
            <a:ext cx="408396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Úlcera hipertensiva de </a:t>
            </a:r>
            <a:r>
              <a:rPr lang="es-AR" sz="1900" b="1" dirty="0" err="1" smtClean="0"/>
              <a:t>Martorell</a:t>
            </a:r>
            <a:endParaRPr lang="en-US" sz="1900" b="1" dirty="0"/>
          </a:p>
        </p:txBody>
      </p:sp>
    </p:spTree>
    <p:extLst>
      <p:ext uri="{BB962C8B-B14F-4D97-AF65-F5344CB8AC3E}">
        <p14:creationId xmlns:p14="http://schemas.microsoft.com/office/powerpoint/2010/main" val="252642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8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146956" y="0"/>
            <a:ext cx="11854543" cy="4139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/>
              <a:t>CASO CLÍNICO</a:t>
            </a:r>
          </a:p>
          <a:p>
            <a:pPr algn="just"/>
            <a:endParaRPr lang="es-AR" sz="26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Examen </a:t>
            </a:r>
            <a:r>
              <a:rPr lang="es-ES_tradnl" sz="2600" dirty="0"/>
              <a:t>de </a:t>
            </a:r>
            <a:r>
              <a:rPr lang="es-ES_tradnl" sz="2600" dirty="0" smtClean="0"/>
              <a:t>laboratorio: </a:t>
            </a:r>
            <a:r>
              <a:rPr lang="es-ES_tradnl" sz="2600" dirty="0"/>
              <a:t>sin anormalidades. </a:t>
            </a:r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Como </a:t>
            </a:r>
            <a:r>
              <a:rPr lang="es-ES_tradnl" sz="2600" dirty="0"/>
              <a:t>no se tenía una etiología de </a:t>
            </a:r>
            <a:r>
              <a:rPr lang="es-ES_tradnl" sz="2600" dirty="0" smtClean="0"/>
              <a:t>la </a:t>
            </a:r>
            <a:r>
              <a:rPr lang="es-ES_tradnl" sz="2600" dirty="0"/>
              <a:t>úlcera, </a:t>
            </a:r>
            <a:r>
              <a:rPr lang="es-ES_tradnl" sz="2600" dirty="0" smtClean="0"/>
              <a:t>se </a:t>
            </a:r>
            <a:r>
              <a:rPr lang="es-ES_tradnl" sz="2600" dirty="0"/>
              <a:t>realiza biopsia, que reportó un proceso inflamatorio crónico, con predominio de mononucleares, engrosamiento de la íntima de arteriolas de </a:t>
            </a:r>
            <a:r>
              <a:rPr lang="es-ES_tradnl" sz="2600" dirty="0" smtClean="0"/>
              <a:t>la dermis profunda, acompañada </a:t>
            </a:r>
            <a:r>
              <a:rPr lang="es-ES_tradnl" sz="2600" dirty="0"/>
              <a:t>de aumento de </a:t>
            </a:r>
            <a:r>
              <a:rPr lang="es-ES_tradnl" sz="2600" dirty="0" smtClean="0"/>
              <a:t>la cantidad  </a:t>
            </a:r>
            <a:r>
              <a:rPr lang="es-ES_tradnl" sz="2600" dirty="0"/>
              <a:t>de fibrina en capa media, que se corresponde con úlcera hipertensiva de </a:t>
            </a:r>
            <a:r>
              <a:rPr lang="es-ES_tradnl" sz="2600" dirty="0" err="1"/>
              <a:t>Martorell</a:t>
            </a:r>
            <a:r>
              <a:rPr lang="es-ES_tradnl" sz="2600" dirty="0"/>
              <a:t>. </a:t>
            </a:r>
            <a:endParaRPr lang="es-ES_tradnl" sz="2600" dirty="0" smtClean="0"/>
          </a:p>
          <a:p>
            <a:pPr algn="just"/>
            <a:endParaRPr lang="es-ES_tradnl" sz="2600" dirty="0" smtClean="0"/>
          </a:p>
          <a:p>
            <a:pPr algn="just"/>
            <a:endParaRPr lang="en-US" sz="2600" dirty="0"/>
          </a:p>
        </p:txBody>
      </p:sp>
      <p:pic>
        <p:nvPicPr>
          <p:cNvPr id="2" name="Imagen 1" descr="Recorte de pantall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17" y="3379368"/>
            <a:ext cx="4195449" cy="3114931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7" name="CuadroTexto 6"/>
          <p:cNvSpPr txBox="1"/>
          <p:nvPr/>
        </p:nvSpPr>
        <p:spPr>
          <a:xfrm>
            <a:off x="4865170" y="4799577"/>
            <a:ext cx="3990732" cy="10156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s-AR" sz="12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Estudio histopatológico de la úlcera de </a:t>
            </a:r>
            <a:r>
              <a:rPr lang="es-AR" sz="1200" b="1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Martorell</a:t>
            </a:r>
            <a:r>
              <a:rPr lang="es-AR" sz="12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, donde se observa engrosamiento del endotelio y capa media, de las arteriolas subcutáneas con disminución del calibre de la luz, sin la presencia de trombos. </a:t>
            </a:r>
            <a:endParaRPr lang="en-US" sz="12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8790039" y="0"/>
            <a:ext cx="408396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Úlcera hipertensiva de </a:t>
            </a:r>
            <a:r>
              <a:rPr lang="es-AR" sz="1900" b="1" dirty="0" err="1" smtClean="0"/>
              <a:t>Martorell</a:t>
            </a:r>
            <a:endParaRPr lang="en-US" sz="1900" b="1" dirty="0"/>
          </a:p>
        </p:txBody>
      </p:sp>
    </p:spTree>
    <p:extLst>
      <p:ext uri="{BB962C8B-B14F-4D97-AF65-F5344CB8AC3E}">
        <p14:creationId xmlns:p14="http://schemas.microsoft.com/office/powerpoint/2010/main" val="15953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9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73478" y="0"/>
            <a:ext cx="12042321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AR" sz="2900" dirty="0" smtClean="0"/>
          </a:p>
          <a:p>
            <a:pPr algn="just"/>
            <a:r>
              <a:rPr lang="es-AR" sz="2900" dirty="0" smtClean="0"/>
              <a:t>CASO CLÍNICO</a:t>
            </a:r>
          </a:p>
          <a:p>
            <a:pPr algn="just"/>
            <a:endParaRPr lang="es-AR" sz="29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b="1" dirty="0"/>
              <a:t>Tratamiento</a:t>
            </a:r>
            <a:r>
              <a:rPr lang="es-ES_tradnl" sz="2600" dirty="0"/>
              <a:t> ambulatorio con </a:t>
            </a:r>
            <a:r>
              <a:rPr lang="es-ES_tradnl" sz="2600" dirty="0" err="1"/>
              <a:t>desbridación</a:t>
            </a:r>
            <a:r>
              <a:rPr lang="es-ES_tradnl" sz="2600" dirty="0"/>
              <a:t>  mecánica, sesiones de </a:t>
            </a:r>
            <a:r>
              <a:rPr lang="es-ES_tradnl" sz="2600" dirty="0" err="1" smtClean="0"/>
              <a:t>carboxiterapia</a:t>
            </a:r>
            <a:r>
              <a:rPr lang="es-ES_tradnl" sz="2600" dirty="0" smtClean="0"/>
              <a:t>, </a:t>
            </a:r>
            <a:r>
              <a:rPr lang="es-ES_tradnl" sz="2600" dirty="0"/>
              <a:t>crema </a:t>
            </a:r>
            <a:r>
              <a:rPr lang="es-ES_tradnl" sz="2600" dirty="0" smtClean="0"/>
              <a:t>con óxido </a:t>
            </a:r>
            <a:r>
              <a:rPr lang="es-ES_tradnl" sz="2600" dirty="0"/>
              <a:t>de zinc, </a:t>
            </a:r>
            <a:r>
              <a:rPr lang="es-ES_tradnl" sz="2600" dirty="0" err="1"/>
              <a:t>cumarina</a:t>
            </a:r>
            <a:r>
              <a:rPr lang="es-ES_tradnl" sz="2600" dirty="0"/>
              <a:t> y </a:t>
            </a:r>
            <a:r>
              <a:rPr lang="es-ES_tradnl" sz="2600" dirty="0" err="1" smtClean="0"/>
              <a:t>difenilhidantoína</a:t>
            </a:r>
            <a:r>
              <a:rPr lang="es-ES_tradnl" sz="2600" dirty="0" smtClean="0"/>
              <a:t> </a:t>
            </a:r>
            <a:r>
              <a:rPr lang="es-ES_tradnl" sz="2600" dirty="0"/>
              <a:t>y parches de </a:t>
            </a:r>
            <a:r>
              <a:rPr lang="es-ES_tradnl" sz="2600" dirty="0" err="1"/>
              <a:t>hidrocoloides</a:t>
            </a:r>
            <a:r>
              <a:rPr lang="es-ES_tradnl" sz="2600" dirty="0"/>
              <a:t> con </a:t>
            </a:r>
            <a:r>
              <a:rPr lang="es-ES_tradnl" sz="2600" dirty="0" err="1"/>
              <a:t>alginato</a:t>
            </a:r>
            <a:r>
              <a:rPr lang="es-ES_tradnl" sz="2600" dirty="0"/>
              <a:t> de calcio</a:t>
            </a:r>
            <a:r>
              <a:rPr lang="es-ES_tradnl" sz="2600" dirty="0" smtClean="0"/>
              <a:t>.</a:t>
            </a:r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La hipertensión </a:t>
            </a:r>
            <a:r>
              <a:rPr lang="es-ES_tradnl" sz="2600" dirty="0"/>
              <a:t>se trató con </a:t>
            </a:r>
            <a:r>
              <a:rPr lang="es-ES_tradnl" sz="2600" dirty="0" err="1"/>
              <a:t>hidroclorotiazida</a:t>
            </a:r>
            <a:r>
              <a:rPr lang="es-ES_tradnl" sz="2600" dirty="0"/>
              <a:t> y </a:t>
            </a:r>
            <a:r>
              <a:rPr lang="es-ES_tradnl" sz="2600" dirty="0" err="1"/>
              <a:t>losartán</a:t>
            </a:r>
            <a:r>
              <a:rPr lang="es-ES_tradnl" sz="2600" dirty="0"/>
              <a:t>, para el dolor paracetamol y </a:t>
            </a:r>
            <a:r>
              <a:rPr lang="es-ES_tradnl" sz="2600" dirty="0" err="1" smtClean="0"/>
              <a:t>tramadol</a:t>
            </a:r>
            <a:r>
              <a:rPr lang="es-ES_tradnl" sz="2600" dirty="0" smtClean="0"/>
              <a:t>, </a:t>
            </a:r>
            <a:r>
              <a:rPr lang="es-ES_tradnl" sz="2600" dirty="0"/>
              <a:t>junto con </a:t>
            </a:r>
            <a:r>
              <a:rPr lang="es-ES_tradnl" sz="2600" dirty="0" err="1"/>
              <a:t>buprenorfina</a:t>
            </a:r>
            <a:r>
              <a:rPr lang="es-ES_tradnl" sz="2600" dirty="0"/>
              <a:t> por razón necesaria. </a:t>
            </a:r>
            <a:endParaRPr lang="es-ES_tradnl" sz="2600" dirty="0" smtClean="0"/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La úlcera </a:t>
            </a:r>
            <a:r>
              <a:rPr lang="es-ES_tradnl" sz="2600" dirty="0"/>
              <a:t>evolucionó satisfactoriamente sin presentar complicaciones, cicatrizó en un periodo de seis semanas.</a:t>
            </a:r>
            <a:endParaRPr lang="es-AR" sz="2600" dirty="0"/>
          </a:p>
          <a:p>
            <a:pPr algn="just"/>
            <a:endParaRPr lang="es-AR" sz="2900" dirty="0" smtClean="0"/>
          </a:p>
          <a:p>
            <a:pPr algn="just"/>
            <a:endParaRPr lang="es-ES_tradnl" sz="2600" dirty="0" smtClean="0"/>
          </a:p>
          <a:p>
            <a:pPr algn="just"/>
            <a:endParaRPr lang="en-US" sz="2600" dirty="0"/>
          </a:p>
        </p:txBody>
      </p:sp>
      <p:sp>
        <p:nvSpPr>
          <p:cNvPr id="7" name="CuadroTexto 6"/>
          <p:cNvSpPr txBox="1"/>
          <p:nvPr/>
        </p:nvSpPr>
        <p:spPr>
          <a:xfrm>
            <a:off x="8790039" y="0"/>
            <a:ext cx="408396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Úlcera hipertensiva de </a:t>
            </a:r>
            <a:r>
              <a:rPr lang="es-AR" sz="1900" b="1" dirty="0" err="1" smtClean="0"/>
              <a:t>Martorell</a:t>
            </a:r>
            <a:endParaRPr lang="en-US" sz="1900" b="1" dirty="0"/>
          </a:p>
        </p:txBody>
      </p:sp>
    </p:spTree>
    <p:extLst>
      <p:ext uri="{BB962C8B-B14F-4D97-AF65-F5344CB8AC3E}">
        <p14:creationId xmlns:p14="http://schemas.microsoft.com/office/powerpoint/2010/main" val="383682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10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220436" y="0"/>
            <a:ext cx="11748407" cy="6940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900" dirty="0" smtClean="0"/>
              <a:t>DISCUSIÓN</a:t>
            </a:r>
          </a:p>
          <a:p>
            <a:pPr algn="just"/>
            <a:endParaRPr lang="en-US" sz="26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/>
              <a:t>En 1945, Fernando </a:t>
            </a:r>
            <a:r>
              <a:rPr lang="es-ES_tradnl" sz="2600" dirty="0" err="1"/>
              <a:t>Martorell</a:t>
            </a:r>
            <a:r>
              <a:rPr lang="es-ES_tradnl" sz="2600" dirty="0"/>
              <a:t> definió un nuevo tipo de úlcera de origen vascular, localizada en </a:t>
            </a:r>
            <a:r>
              <a:rPr lang="es-ES_tradnl" sz="2600" dirty="0" smtClean="0"/>
              <a:t>piernas, </a:t>
            </a:r>
            <a:r>
              <a:rPr lang="es-ES_tradnl" sz="2600" dirty="0"/>
              <a:t>se presenta en pacientes con antecedentes de hipertensión sistémica y hace notar la diferencia de las úlceras secundarias a insuficiencia venosa crónica y a enfermedad arterial periférica de origen arterioesclerótico. </a:t>
            </a:r>
            <a:endParaRPr lang="es-ES_tradnl" sz="2600" dirty="0" smtClean="0"/>
          </a:p>
          <a:p>
            <a:pPr algn="just"/>
            <a:endParaRPr lang="es-ES_tradnl" sz="26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La </a:t>
            </a:r>
            <a:r>
              <a:rPr lang="es-ES_tradnl" sz="2600" dirty="0"/>
              <a:t>denomina úlcera hipertensiva de piernas a semejanza de los términos relacionados a complicaciones vasculares de la </a:t>
            </a:r>
            <a:r>
              <a:rPr lang="es-ES_tradnl" sz="2600" dirty="0" smtClean="0"/>
              <a:t>hipertensión, </a:t>
            </a:r>
            <a:r>
              <a:rPr lang="es-ES_tradnl" sz="2600" dirty="0"/>
              <a:t>como la retinopatía hipertensiva, cardiopatía hipertensiva, nefropatía hipertensiva, </a:t>
            </a:r>
            <a:r>
              <a:rPr lang="es-ES_tradnl" sz="2600" dirty="0" smtClean="0"/>
              <a:t>etc.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_tradnl" sz="26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err="1" smtClean="0"/>
              <a:t>Posteriomente</a:t>
            </a:r>
            <a:r>
              <a:rPr lang="es-ES_tradnl" sz="2600" dirty="0" smtClean="0"/>
              <a:t> </a:t>
            </a:r>
            <a:r>
              <a:rPr lang="es-ES_tradnl" sz="2600" dirty="0" err="1"/>
              <a:t>Hines</a:t>
            </a:r>
            <a:r>
              <a:rPr lang="es-ES_tradnl" sz="2600" dirty="0"/>
              <a:t> y </a:t>
            </a:r>
            <a:r>
              <a:rPr lang="es-ES_tradnl" sz="2600" dirty="0" err="1"/>
              <a:t>Farber</a:t>
            </a:r>
            <a:r>
              <a:rPr lang="es-ES_tradnl" sz="2600" dirty="0"/>
              <a:t> de la Clínica Mayo, en 1946 confirmaron la existencia de estas úlceras y las denominaron </a:t>
            </a:r>
            <a:r>
              <a:rPr lang="es-ES_tradnl" sz="2600" i="1" dirty="0" err="1"/>
              <a:t>Hipertensive-ischemic</a:t>
            </a:r>
            <a:r>
              <a:rPr lang="es-ES_tradnl" sz="2600" i="1" dirty="0"/>
              <a:t> </a:t>
            </a:r>
            <a:r>
              <a:rPr lang="es-ES_tradnl" sz="2600" i="1" dirty="0" err="1"/>
              <a:t>Ulcers</a:t>
            </a:r>
            <a:r>
              <a:rPr lang="es-ES_tradnl" sz="2600" i="1" dirty="0"/>
              <a:t>.</a:t>
            </a:r>
            <a:r>
              <a:rPr lang="es-ES_tradnl" sz="2600" dirty="0"/>
              <a:t> </a:t>
            </a:r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_tradnl" sz="26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Su incidencia </a:t>
            </a:r>
            <a:r>
              <a:rPr lang="es-ES_tradnl" sz="2600" dirty="0"/>
              <a:t>varía de 1% a 4% en la población general</a:t>
            </a:r>
            <a:r>
              <a:rPr lang="es-ES_tradnl" sz="2600" dirty="0" smtClean="0"/>
              <a:t>, y </a:t>
            </a:r>
            <a:r>
              <a:rPr lang="es-ES_tradnl" sz="2600" dirty="0"/>
              <a:t>6% en mayores de 60 años. </a:t>
            </a:r>
            <a:endParaRPr lang="es-ES_tradnl" sz="2600" dirty="0" smtClean="0"/>
          </a:p>
          <a:p>
            <a:pPr algn="just"/>
            <a:endParaRPr lang="en-US" sz="2600" dirty="0"/>
          </a:p>
        </p:txBody>
      </p:sp>
      <p:sp>
        <p:nvSpPr>
          <p:cNvPr id="7" name="CuadroTexto 6"/>
          <p:cNvSpPr txBox="1"/>
          <p:nvPr/>
        </p:nvSpPr>
        <p:spPr>
          <a:xfrm>
            <a:off x="8790039" y="0"/>
            <a:ext cx="408396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Úlcera hipertensiva de </a:t>
            </a:r>
            <a:r>
              <a:rPr lang="es-AR" sz="1900" b="1" dirty="0" err="1" smtClean="0"/>
              <a:t>Martorell</a:t>
            </a:r>
            <a:endParaRPr lang="en-US" sz="1900" b="1" dirty="0"/>
          </a:p>
        </p:txBody>
      </p:sp>
    </p:spTree>
    <p:extLst>
      <p:ext uri="{BB962C8B-B14F-4D97-AF65-F5344CB8AC3E}">
        <p14:creationId xmlns:p14="http://schemas.microsoft.com/office/powerpoint/2010/main" val="251667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11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204107" y="0"/>
            <a:ext cx="11805558" cy="7386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/>
              <a:t>DISCUSIÓN</a:t>
            </a:r>
          </a:p>
          <a:p>
            <a:pPr algn="just"/>
            <a:endParaRPr lang="es-AR" sz="29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Las úlceras de las piernas, en más del </a:t>
            </a:r>
            <a:r>
              <a:rPr lang="es-ES_tradnl" sz="2600" dirty="0"/>
              <a:t>80</a:t>
            </a:r>
            <a:r>
              <a:rPr lang="es-ES_tradnl" sz="2600" dirty="0" smtClean="0"/>
              <a:t>% de los pacientes, son </a:t>
            </a:r>
            <a:r>
              <a:rPr lang="es-ES_tradnl" sz="2600" dirty="0"/>
              <a:t>de etiología vascular, siendo la causa más frecuente la secundaria a </a:t>
            </a:r>
            <a:r>
              <a:rPr lang="es-ES_tradnl" sz="2600" dirty="0" smtClean="0"/>
              <a:t>insuficiencia </a:t>
            </a:r>
            <a:r>
              <a:rPr lang="es-ES_tradnl" sz="2600" dirty="0"/>
              <a:t>venosa crónica (60% a 90% ) y las de origen isquémico secundarias a </a:t>
            </a:r>
            <a:r>
              <a:rPr lang="es-ES_tradnl" sz="2600" dirty="0" smtClean="0"/>
              <a:t>arterioesclerosis </a:t>
            </a:r>
            <a:r>
              <a:rPr lang="es-ES_tradnl" sz="2600" dirty="0"/>
              <a:t>(5% a 25%), de etiología mixta (3% a 8%). </a:t>
            </a:r>
            <a:endParaRPr lang="es-ES_tradnl" sz="2600" dirty="0" smtClean="0"/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De </a:t>
            </a:r>
            <a:r>
              <a:rPr lang="es-ES_tradnl" sz="2600" dirty="0"/>
              <a:t>1945 hasta la fecha en la literatura </a:t>
            </a:r>
            <a:r>
              <a:rPr lang="es-ES_tradnl" sz="2600" dirty="0" smtClean="0"/>
              <a:t>médica, respecto a la úlcera de </a:t>
            </a:r>
            <a:r>
              <a:rPr lang="es-ES_tradnl" sz="2600" dirty="0" err="1" smtClean="0"/>
              <a:t>Martorell</a:t>
            </a:r>
            <a:r>
              <a:rPr lang="es-ES_tradnl" sz="2600" dirty="0" smtClean="0"/>
              <a:t>, sólo hay </a:t>
            </a:r>
            <a:r>
              <a:rPr lang="es-ES_tradnl" sz="2600" dirty="0"/>
              <a:t>registro de  450 casos. </a:t>
            </a:r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Es más frecuente </a:t>
            </a:r>
            <a:r>
              <a:rPr lang="es-ES_tradnl" sz="2600" dirty="0"/>
              <a:t>en mujeres (</a:t>
            </a:r>
            <a:r>
              <a:rPr lang="es-ES_tradnl" sz="2600" dirty="0" smtClean="0"/>
              <a:t>5ª a 7ª </a:t>
            </a:r>
            <a:r>
              <a:rPr lang="es-ES_tradnl" sz="2600" dirty="0"/>
              <a:t>década de </a:t>
            </a:r>
            <a:r>
              <a:rPr lang="es-ES_tradnl" sz="2600" dirty="0" smtClean="0"/>
              <a:t>la vida</a:t>
            </a:r>
            <a:r>
              <a:rPr lang="es-ES_tradnl" sz="2600" dirty="0"/>
              <a:t>) con </a:t>
            </a:r>
            <a:r>
              <a:rPr lang="es-ES_tradnl" sz="2600" dirty="0" smtClean="0"/>
              <a:t>antecedentes </a:t>
            </a:r>
            <a:r>
              <a:rPr lang="es-ES_tradnl" sz="2600" dirty="0"/>
              <a:t>de hipertensión arterial mal controlada con cifras diastólicas mayor a </a:t>
            </a:r>
            <a:r>
              <a:rPr lang="es-ES_tradnl" sz="2600" dirty="0" smtClean="0"/>
              <a:t>100 mm Hg. </a:t>
            </a:r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Lesión </a:t>
            </a:r>
            <a:r>
              <a:rPr lang="es-ES_tradnl" sz="2600" dirty="0"/>
              <a:t>de inicio como </a:t>
            </a:r>
            <a:r>
              <a:rPr lang="es-ES_tradnl" sz="2600" dirty="0" smtClean="0"/>
              <a:t>mancha, </a:t>
            </a:r>
            <a:r>
              <a:rPr lang="es-ES_tradnl" sz="2600" dirty="0"/>
              <a:t>color rojo parduzco bilateral y simétrica, preferentemente en cara  externa o antero-externa de la pierna, en la unión con el tercio medio con el </a:t>
            </a:r>
            <a:r>
              <a:rPr lang="es-ES_tradnl" sz="2600" dirty="0" smtClean="0"/>
              <a:t>inferior. Puede </a:t>
            </a:r>
            <a:r>
              <a:rPr lang="es-ES_tradnl" sz="2600" dirty="0"/>
              <a:t>existir o no antecedente de traumatismo leve en </a:t>
            </a:r>
            <a:r>
              <a:rPr lang="es-ES_tradnl" sz="2600" dirty="0" smtClean="0"/>
              <a:t>la pierna</a:t>
            </a:r>
            <a:r>
              <a:rPr lang="es-ES_tradnl" sz="2600" dirty="0"/>
              <a:t>, como factor predisponente para el inicio de la úlcera</a:t>
            </a:r>
            <a:r>
              <a:rPr lang="es-ES_tradnl" sz="2600" dirty="0" smtClean="0"/>
              <a:t>.</a:t>
            </a:r>
          </a:p>
          <a:p>
            <a:pPr algn="just"/>
            <a:endParaRPr lang="es-ES_tradnl" sz="2600" dirty="0" smtClean="0"/>
          </a:p>
          <a:p>
            <a:pPr algn="just"/>
            <a:endParaRPr lang="en-US" sz="2600" dirty="0"/>
          </a:p>
        </p:txBody>
      </p:sp>
      <p:sp>
        <p:nvSpPr>
          <p:cNvPr id="7" name="CuadroTexto 6"/>
          <p:cNvSpPr txBox="1"/>
          <p:nvPr/>
        </p:nvSpPr>
        <p:spPr>
          <a:xfrm>
            <a:off x="8790039" y="0"/>
            <a:ext cx="408396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Úlcera hipertensiva de </a:t>
            </a:r>
            <a:r>
              <a:rPr lang="es-AR" sz="1900" b="1" dirty="0" err="1" smtClean="0"/>
              <a:t>Martorell</a:t>
            </a:r>
            <a:endParaRPr lang="en-US" sz="1900" b="1" dirty="0"/>
          </a:p>
        </p:txBody>
      </p:sp>
    </p:spTree>
    <p:extLst>
      <p:ext uri="{BB962C8B-B14F-4D97-AF65-F5344CB8AC3E}">
        <p14:creationId xmlns:p14="http://schemas.microsoft.com/office/powerpoint/2010/main" val="174553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12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7386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/>
              <a:t>DISCUSIÓN</a:t>
            </a:r>
          </a:p>
          <a:p>
            <a:pPr algn="just"/>
            <a:endParaRPr lang="es-AR" sz="29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/>
              <a:t>Úlcera de forma redondeada, tamaño 2 a 8 cm, bordes  no indurados, fondo isquémico y granuloso, de crecimiento lento pero constante, dolor severo que no se acentúa con el reposo. </a:t>
            </a:r>
            <a:endParaRPr lang="es-AR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/>
              <a:t>A la exploración pulsos presentes, pruebas para insuficiencia venosa negativas</a:t>
            </a:r>
            <a:r>
              <a:rPr lang="es-ES_tradnl" sz="2600" dirty="0" smtClean="0"/>
              <a:t>. </a:t>
            </a:r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Eco </a:t>
            </a:r>
            <a:r>
              <a:rPr lang="es-ES_tradnl" sz="2600" dirty="0" err="1" smtClean="0"/>
              <a:t>doppler</a:t>
            </a:r>
            <a:r>
              <a:rPr lang="es-ES_tradnl" sz="2600" dirty="0" smtClean="0"/>
              <a:t> vascular, </a:t>
            </a:r>
            <a:r>
              <a:rPr lang="es-ES_tradnl" sz="2600" dirty="0"/>
              <a:t>corrobora ausencia de patología arterial o venosa. </a:t>
            </a:r>
            <a:endParaRPr lang="es-ES_tradnl" sz="2600" dirty="0" smtClean="0"/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Para </a:t>
            </a:r>
            <a:r>
              <a:rPr lang="es-ES_tradnl" sz="2600" dirty="0"/>
              <a:t>el diagnóstico Fernando </a:t>
            </a:r>
            <a:r>
              <a:rPr lang="es-ES_tradnl" sz="2600" dirty="0" err="1"/>
              <a:t>Martorell</a:t>
            </a:r>
            <a:r>
              <a:rPr lang="es-ES_tradnl" sz="2600" dirty="0"/>
              <a:t> definió </a:t>
            </a:r>
            <a:r>
              <a:rPr lang="es-ES_tradnl" sz="2600" b="1" dirty="0" smtClean="0"/>
              <a:t>criterios</a:t>
            </a:r>
          </a:p>
          <a:p>
            <a:pPr algn="just"/>
            <a:r>
              <a:rPr lang="es-ES_tradnl" sz="2600" dirty="0"/>
              <a:t>	</a:t>
            </a:r>
            <a:r>
              <a:rPr lang="es-ES_tradnl" sz="2600" dirty="0" smtClean="0"/>
              <a:t>	1-hipertensión </a:t>
            </a:r>
            <a:r>
              <a:rPr lang="es-ES_tradnl" sz="2600" dirty="0"/>
              <a:t>arterial diagnosticada </a:t>
            </a:r>
          </a:p>
          <a:p>
            <a:pPr algn="just"/>
            <a:r>
              <a:rPr lang="es-ES_tradnl" sz="2600" dirty="0" smtClean="0"/>
              <a:t>		2-ausencia </a:t>
            </a:r>
            <a:r>
              <a:rPr lang="es-ES_tradnl" sz="2600" dirty="0"/>
              <a:t>de enfermedad venosa </a:t>
            </a:r>
            <a:endParaRPr lang="es-ES_tradnl" sz="2600" dirty="0" smtClean="0"/>
          </a:p>
          <a:p>
            <a:pPr algn="just"/>
            <a:r>
              <a:rPr lang="es-ES_tradnl" sz="2600" dirty="0"/>
              <a:t>	</a:t>
            </a:r>
            <a:r>
              <a:rPr lang="es-ES_tradnl" sz="2600" dirty="0" smtClean="0"/>
              <a:t>	3-ausencia </a:t>
            </a:r>
            <a:r>
              <a:rPr lang="es-ES_tradnl" sz="2600" dirty="0"/>
              <a:t>de enfermedad arterial periférica </a:t>
            </a:r>
            <a:endParaRPr lang="es-ES_tradnl" sz="2600" dirty="0" smtClean="0"/>
          </a:p>
          <a:p>
            <a:pPr algn="just"/>
            <a:r>
              <a:rPr lang="es-ES_tradnl" sz="2600" dirty="0"/>
              <a:t>	</a:t>
            </a:r>
            <a:r>
              <a:rPr lang="es-ES_tradnl" sz="2600" dirty="0" smtClean="0"/>
              <a:t>	4-úlcera </a:t>
            </a:r>
            <a:r>
              <a:rPr lang="es-ES_tradnl" sz="2600" dirty="0"/>
              <a:t>superficial</a:t>
            </a:r>
            <a:r>
              <a:rPr lang="es-ES_tradnl" sz="2600" dirty="0" smtClean="0"/>
              <a:t>, en </a:t>
            </a:r>
            <a:r>
              <a:rPr lang="es-ES_tradnl" sz="2600" dirty="0"/>
              <a:t>cara </a:t>
            </a:r>
            <a:r>
              <a:rPr lang="es-ES_tradnl" sz="2600" dirty="0" err="1" smtClean="0"/>
              <a:t>anterolateral</a:t>
            </a:r>
            <a:r>
              <a:rPr lang="es-ES_tradnl" sz="2600" dirty="0" smtClean="0"/>
              <a:t> </a:t>
            </a:r>
            <a:r>
              <a:rPr lang="es-ES_tradnl" sz="2600" dirty="0"/>
              <a:t>de pierna </a:t>
            </a:r>
            <a:endParaRPr lang="es-ES_tradnl" sz="2600" dirty="0" smtClean="0"/>
          </a:p>
          <a:p>
            <a:pPr algn="just"/>
            <a:r>
              <a:rPr lang="es-ES_tradnl" sz="2600" dirty="0"/>
              <a:t>	</a:t>
            </a:r>
            <a:r>
              <a:rPr lang="es-ES_tradnl" sz="2600" dirty="0" smtClean="0"/>
              <a:t>	5-simetría </a:t>
            </a:r>
            <a:r>
              <a:rPr lang="es-ES_tradnl" sz="2600" dirty="0"/>
              <a:t>de lesiones </a:t>
            </a:r>
            <a:endParaRPr lang="es-ES_tradnl" sz="2600" dirty="0" smtClean="0"/>
          </a:p>
          <a:p>
            <a:pPr algn="just"/>
            <a:r>
              <a:rPr lang="es-ES_tradnl" sz="2600" dirty="0"/>
              <a:t>	</a:t>
            </a:r>
            <a:r>
              <a:rPr lang="es-ES_tradnl" sz="2600" dirty="0" smtClean="0"/>
              <a:t>	6-sexo </a:t>
            </a:r>
            <a:r>
              <a:rPr lang="es-ES_tradnl" sz="2600" dirty="0"/>
              <a:t>femenino. </a:t>
            </a:r>
            <a:endParaRPr lang="es-ES_tradnl" sz="2600" dirty="0" smtClean="0"/>
          </a:p>
          <a:p>
            <a:pPr algn="just"/>
            <a:endParaRPr lang="es-ES_tradnl" sz="2600" dirty="0" smtClean="0"/>
          </a:p>
          <a:p>
            <a:pPr algn="just"/>
            <a:endParaRPr lang="en-US" sz="2600" dirty="0"/>
          </a:p>
        </p:txBody>
      </p:sp>
      <p:sp>
        <p:nvSpPr>
          <p:cNvPr id="7" name="CuadroTexto 6"/>
          <p:cNvSpPr txBox="1"/>
          <p:nvPr/>
        </p:nvSpPr>
        <p:spPr>
          <a:xfrm>
            <a:off x="8790039" y="0"/>
            <a:ext cx="408396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Úlcera hipertensiva de </a:t>
            </a:r>
            <a:r>
              <a:rPr lang="es-AR" sz="1900" b="1" dirty="0" err="1" smtClean="0"/>
              <a:t>Martorell</a:t>
            </a:r>
            <a:endParaRPr lang="en-US" sz="1900" b="1" dirty="0"/>
          </a:p>
        </p:txBody>
      </p:sp>
    </p:spTree>
    <p:extLst>
      <p:ext uri="{BB962C8B-B14F-4D97-AF65-F5344CB8AC3E}">
        <p14:creationId xmlns:p14="http://schemas.microsoft.com/office/powerpoint/2010/main" val="215163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13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114300" y="0"/>
            <a:ext cx="11903529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/>
              <a:t>DISCUSIÓN</a:t>
            </a:r>
          </a:p>
          <a:p>
            <a:pPr algn="just"/>
            <a:endParaRPr lang="es-AR" sz="29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/>
              <a:t>El número de criterios para confirmar </a:t>
            </a:r>
            <a:r>
              <a:rPr lang="es-ES_tradnl" sz="2600" dirty="0" smtClean="0"/>
              <a:t>el diagnóstico</a:t>
            </a:r>
            <a:r>
              <a:rPr lang="es-ES_tradnl" sz="2600" dirty="0"/>
              <a:t>, no está establecido</a:t>
            </a:r>
            <a:r>
              <a:rPr lang="es-ES_tradnl" sz="2600" dirty="0" smtClean="0"/>
              <a:t>.</a:t>
            </a:r>
          </a:p>
          <a:p>
            <a:pPr algn="just"/>
            <a:r>
              <a:rPr lang="es-ES_tradnl" sz="2600" dirty="0" smtClean="0"/>
              <a:t>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Para </a:t>
            </a:r>
            <a:r>
              <a:rPr lang="es-ES_tradnl" sz="2600" dirty="0"/>
              <a:t>el diagnóstico primero, </a:t>
            </a:r>
            <a:r>
              <a:rPr lang="es-ES_tradnl" sz="2600" dirty="0" smtClean="0"/>
              <a:t>se deben descartar las causas </a:t>
            </a:r>
            <a:r>
              <a:rPr lang="es-ES_tradnl" sz="2600" dirty="0"/>
              <a:t>más comunes de úlceras de </a:t>
            </a:r>
            <a:r>
              <a:rPr lang="es-ES_tradnl" sz="2600" dirty="0" err="1" smtClean="0"/>
              <a:t>UMIs</a:t>
            </a:r>
            <a:r>
              <a:rPr lang="es-ES_tradnl" sz="2600" dirty="0" smtClean="0"/>
              <a:t>: </a:t>
            </a:r>
            <a:r>
              <a:rPr lang="es-ES_tradnl" sz="2600" dirty="0" smtClean="0"/>
              <a:t>venosas</a:t>
            </a:r>
            <a:r>
              <a:rPr lang="es-ES_tradnl" sz="2600" dirty="0"/>
              <a:t>, isquémicas</a:t>
            </a:r>
            <a:r>
              <a:rPr lang="es-ES_tradnl" sz="2600" dirty="0" smtClean="0"/>
              <a:t>, </a:t>
            </a:r>
            <a:r>
              <a:rPr lang="es-ES_tradnl" sz="2600" dirty="0" err="1" smtClean="0"/>
              <a:t>neuropáticas</a:t>
            </a:r>
            <a:r>
              <a:rPr lang="es-ES_tradnl" sz="2600" dirty="0"/>
              <a:t>, </a:t>
            </a:r>
            <a:r>
              <a:rPr lang="es-ES_tradnl" sz="2600" dirty="0" smtClean="0"/>
              <a:t>postraumáticas </a:t>
            </a:r>
            <a:r>
              <a:rPr lang="es-ES_tradnl" sz="2600" dirty="0"/>
              <a:t>y </a:t>
            </a:r>
            <a:r>
              <a:rPr lang="es-ES_tradnl" sz="2600" dirty="0" smtClean="0"/>
              <a:t>mixtas. </a:t>
            </a:r>
            <a:r>
              <a:rPr lang="es-ES_tradnl" sz="2600" dirty="0"/>
              <a:t>P</a:t>
            </a:r>
            <a:r>
              <a:rPr lang="es-ES_tradnl" sz="2600" dirty="0" smtClean="0"/>
              <a:t>osteriormente </a:t>
            </a:r>
            <a:r>
              <a:rPr lang="es-ES_tradnl" sz="2600" dirty="0"/>
              <a:t>valorar las de etiología </a:t>
            </a:r>
            <a:r>
              <a:rPr lang="es-ES_tradnl" sz="2600" dirty="0" smtClean="0"/>
              <a:t>isquémica </a:t>
            </a:r>
            <a:r>
              <a:rPr lang="es-ES_tradnl" sz="2600" dirty="0"/>
              <a:t>poco frecuentes, las secundarias a síndrome </a:t>
            </a:r>
            <a:r>
              <a:rPr lang="es-ES_tradnl" sz="2600" dirty="0" err="1"/>
              <a:t>fosfolipídico</a:t>
            </a:r>
            <a:r>
              <a:rPr lang="es-ES_tradnl" sz="2600" dirty="0"/>
              <a:t>, </a:t>
            </a:r>
            <a:r>
              <a:rPr lang="es-ES_tradnl" sz="2600" dirty="0" err="1"/>
              <a:t>calcifilaxis</a:t>
            </a:r>
            <a:r>
              <a:rPr lang="es-ES_tradnl" sz="2600" dirty="0"/>
              <a:t>, vasculitis, enfermedad </a:t>
            </a:r>
            <a:r>
              <a:rPr lang="es-ES_tradnl" sz="2600" dirty="0" err="1"/>
              <a:t>ateroembólica</a:t>
            </a:r>
            <a:r>
              <a:rPr lang="es-ES_tradnl" sz="2600" dirty="0"/>
              <a:t>, necrosis secundaria a uso de heparina o </a:t>
            </a:r>
            <a:r>
              <a:rPr lang="es-ES_tradnl" sz="2600" dirty="0" err="1"/>
              <a:t>warfarina</a:t>
            </a:r>
            <a:r>
              <a:rPr lang="es-ES_tradnl" sz="2600" dirty="0"/>
              <a:t> y picadura de arácnido</a:t>
            </a:r>
            <a:r>
              <a:rPr lang="es-ES_tradnl" sz="2600" dirty="0" smtClean="0"/>
              <a:t>.</a:t>
            </a:r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/>
              <a:t>Se puede tener sospecha por la historia clínica y exploración física cuidadosa, </a:t>
            </a:r>
            <a:r>
              <a:rPr lang="es-ES_tradnl" sz="2600" dirty="0" smtClean="0"/>
              <a:t>pero, </a:t>
            </a:r>
            <a:r>
              <a:rPr lang="es-ES_tradnl" sz="2600" dirty="0"/>
              <a:t>para el diagnóstico es necesario la toma de biopsia de </a:t>
            </a:r>
            <a:r>
              <a:rPr lang="es-ES_tradnl" sz="2600" dirty="0" smtClean="0"/>
              <a:t>la lesión </a:t>
            </a:r>
            <a:r>
              <a:rPr lang="es-ES_tradnl" sz="2600" dirty="0"/>
              <a:t>de </a:t>
            </a:r>
            <a:r>
              <a:rPr lang="es-ES_tradnl" sz="2600" dirty="0" smtClean="0"/>
              <a:t>los bordes </a:t>
            </a:r>
            <a:r>
              <a:rPr lang="es-ES_tradnl" sz="2600" dirty="0"/>
              <a:t>y </a:t>
            </a:r>
            <a:r>
              <a:rPr lang="es-ES_tradnl" sz="2600" dirty="0" smtClean="0"/>
              <a:t>el lecho de la  </a:t>
            </a:r>
            <a:r>
              <a:rPr lang="es-ES_tradnl" sz="2600" dirty="0"/>
              <a:t>úlcera, con </a:t>
            </a:r>
            <a:r>
              <a:rPr lang="es-ES_tradnl" sz="2600" dirty="0" smtClean="0"/>
              <a:t>bisturí, no </a:t>
            </a:r>
            <a:r>
              <a:rPr lang="es-ES_tradnl" sz="2600" dirty="0"/>
              <a:t>de un sacabocado</a:t>
            </a:r>
            <a:r>
              <a:rPr lang="es-ES_tradnl" sz="2600" dirty="0" smtClean="0"/>
              <a:t>. </a:t>
            </a:r>
            <a:endParaRPr lang="es-AR" sz="2900" dirty="0" smtClean="0"/>
          </a:p>
          <a:p>
            <a:pPr algn="just"/>
            <a:endParaRPr lang="es-ES_tradnl" sz="2600" dirty="0" smtClean="0"/>
          </a:p>
          <a:p>
            <a:pPr algn="just"/>
            <a:endParaRPr lang="en-US" sz="2600" dirty="0"/>
          </a:p>
        </p:txBody>
      </p:sp>
      <p:sp>
        <p:nvSpPr>
          <p:cNvPr id="7" name="CuadroTexto 6"/>
          <p:cNvSpPr txBox="1"/>
          <p:nvPr/>
        </p:nvSpPr>
        <p:spPr>
          <a:xfrm>
            <a:off x="8790039" y="0"/>
            <a:ext cx="408396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Úlcera hipertensiva de </a:t>
            </a:r>
            <a:r>
              <a:rPr lang="es-AR" sz="1900" b="1" dirty="0" err="1" smtClean="0"/>
              <a:t>Martorell</a:t>
            </a:r>
            <a:endParaRPr lang="en-US" sz="1900" b="1" dirty="0"/>
          </a:p>
        </p:txBody>
      </p:sp>
    </p:spTree>
    <p:extLst>
      <p:ext uri="{BB962C8B-B14F-4D97-AF65-F5344CB8AC3E}">
        <p14:creationId xmlns:p14="http://schemas.microsoft.com/office/powerpoint/2010/main" val="234155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14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244929" y="0"/>
            <a:ext cx="11772900" cy="78329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/>
              <a:t>DISCUSIÓN</a:t>
            </a:r>
          </a:p>
          <a:p>
            <a:pPr algn="just"/>
            <a:endParaRPr lang="es-AR" sz="29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b="1" dirty="0"/>
              <a:t>Hallazgos histopatológicos </a:t>
            </a:r>
            <a:r>
              <a:rPr lang="es-ES_tradnl" sz="2600" b="1" dirty="0" smtClean="0"/>
              <a:t>típicos</a:t>
            </a:r>
            <a:r>
              <a:rPr lang="es-ES_tradnl" sz="2600" dirty="0" smtClean="0"/>
              <a:t>: </a:t>
            </a:r>
            <a:r>
              <a:rPr lang="es-ES_tradnl" sz="2600" dirty="0"/>
              <a:t>caracterizados por lesiones obstructivas de pequeñas arteriolas de piel ocasionadas por engrosamiento del endotelio, </a:t>
            </a:r>
            <a:r>
              <a:rPr lang="es-ES_tradnl" sz="2600" dirty="0" err="1"/>
              <a:t>hialinosis</a:t>
            </a:r>
            <a:r>
              <a:rPr lang="es-ES_tradnl" sz="2600" dirty="0"/>
              <a:t> </a:t>
            </a:r>
            <a:r>
              <a:rPr lang="es-ES_tradnl" sz="2600" dirty="0" err="1"/>
              <a:t>subendotelial</a:t>
            </a:r>
            <a:r>
              <a:rPr lang="es-ES_tradnl" sz="2600" dirty="0"/>
              <a:t>, y engrosamiento de </a:t>
            </a:r>
            <a:r>
              <a:rPr lang="es-ES_tradnl" sz="2600" dirty="0" smtClean="0"/>
              <a:t>la capa </a:t>
            </a:r>
            <a:r>
              <a:rPr lang="es-ES_tradnl" sz="2600" dirty="0"/>
              <a:t>media. </a:t>
            </a:r>
            <a:endParaRPr lang="es-ES_tradnl" sz="2600" dirty="0" smtClean="0"/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Se desconoce el mecanismo </a:t>
            </a:r>
            <a:r>
              <a:rPr lang="es-ES_tradnl" sz="2600" dirty="0"/>
              <a:t>de origen de la úlcera. </a:t>
            </a:r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_tradnl" sz="26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La </a:t>
            </a:r>
            <a:r>
              <a:rPr lang="es-ES_tradnl" sz="2600" dirty="0"/>
              <a:t>hipertensión arterial sistémica  es </a:t>
            </a:r>
            <a:r>
              <a:rPr lang="es-ES_tradnl" sz="2600" dirty="0" smtClean="0"/>
              <a:t>el común </a:t>
            </a:r>
            <a:r>
              <a:rPr lang="es-ES_tradnl" sz="2600" dirty="0"/>
              <a:t>denominador de estas </a:t>
            </a:r>
            <a:r>
              <a:rPr lang="es-ES_tradnl" sz="2600" dirty="0" smtClean="0"/>
              <a:t>lesiones. </a:t>
            </a:r>
            <a:r>
              <a:rPr lang="es-ES_tradnl" sz="2600" dirty="0" err="1"/>
              <a:t>Martorell</a:t>
            </a:r>
            <a:r>
              <a:rPr lang="es-ES_tradnl" sz="2600" dirty="0"/>
              <a:t> aún reconociendo este factor primario, no se explica </a:t>
            </a:r>
            <a:r>
              <a:rPr lang="es-ES_tradnl" sz="2600" dirty="0" smtClean="0"/>
              <a:t>porque </a:t>
            </a:r>
            <a:r>
              <a:rPr lang="es-ES_tradnl" sz="2600" dirty="0"/>
              <a:t>la lesión  se produce siempre en misma localización, bilateral y </a:t>
            </a:r>
            <a:r>
              <a:rPr lang="es-ES_tradnl" sz="2600" dirty="0" smtClean="0"/>
              <a:t>simétrica </a:t>
            </a:r>
            <a:r>
              <a:rPr lang="es-ES_tradnl" sz="2600" dirty="0"/>
              <a:t>y también en las de </a:t>
            </a:r>
            <a:r>
              <a:rPr lang="es-ES_tradnl" sz="2600" dirty="0" smtClean="0"/>
              <a:t>origen </a:t>
            </a:r>
            <a:r>
              <a:rPr lang="es-ES_tradnl" sz="2600" dirty="0"/>
              <a:t>traumático que afectan la circulación terminal o pre-terminal.  </a:t>
            </a:r>
            <a:endParaRPr lang="es-ES_tradnl" sz="2600" dirty="0" smtClean="0"/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La prevalencia </a:t>
            </a:r>
            <a:r>
              <a:rPr lang="es-ES_tradnl" sz="2600" dirty="0"/>
              <a:t>de hipertensión arterial es alta</a:t>
            </a:r>
            <a:r>
              <a:rPr lang="es-ES_tradnl" sz="2600" dirty="0" smtClean="0"/>
              <a:t>, pero </a:t>
            </a:r>
            <a:r>
              <a:rPr lang="es-ES_tradnl" sz="2600" dirty="0"/>
              <a:t>es muy reducido el número de pacientes que padecen esta complicación.</a:t>
            </a:r>
            <a:endParaRPr lang="en-US" sz="26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600" dirty="0"/>
          </a:p>
          <a:p>
            <a:pPr algn="just"/>
            <a:endParaRPr lang="es-AR" sz="2900" dirty="0" smtClean="0"/>
          </a:p>
          <a:p>
            <a:pPr algn="just"/>
            <a:endParaRPr lang="es-ES_tradnl" sz="2600" dirty="0" smtClean="0"/>
          </a:p>
          <a:p>
            <a:pPr algn="just"/>
            <a:endParaRPr lang="en-US" sz="2600" dirty="0"/>
          </a:p>
        </p:txBody>
      </p:sp>
      <p:sp>
        <p:nvSpPr>
          <p:cNvPr id="7" name="CuadroTexto 6"/>
          <p:cNvSpPr txBox="1"/>
          <p:nvPr/>
        </p:nvSpPr>
        <p:spPr>
          <a:xfrm>
            <a:off x="8790039" y="0"/>
            <a:ext cx="408396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Úlcera hipertensiva de </a:t>
            </a:r>
            <a:r>
              <a:rPr lang="es-AR" sz="1900" b="1" dirty="0" err="1" smtClean="0"/>
              <a:t>Martorell</a:t>
            </a:r>
            <a:endParaRPr lang="en-US" sz="1900" b="1" dirty="0"/>
          </a:p>
        </p:txBody>
      </p:sp>
    </p:spTree>
    <p:extLst>
      <p:ext uri="{BB962C8B-B14F-4D97-AF65-F5344CB8AC3E}">
        <p14:creationId xmlns:p14="http://schemas.microsoft.com/office/powerpoint/2010/main" val="201386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15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244928" y="0"/>
            <a:ext cx="11611097" cy="720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/>
              <a:t>DISCUSIÓN</a:t>
            </a:r>
          </a:p>
          <a:p>
            <a:pPr algn="just"/>
            <a:endParaRPr lang="es-AR" sz="29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err="1"/>
              <a:t>Ducan</a:t>
            </a:r>
            <a:r>
              <a:rPr lang="es-ES_tradnl" sz="2600" dirty="0"/>
              <a:t> y </a:t>
            </a:r>
            <a:r>
              <a:rPr lang="es-ES_tradnl" sz="2600" dirty="0" err="1"/>
              <a:t>Faris</a:t>
            </a:r>
            <a:r>
              <a:rPr lang="es-ES_tradnl" sz="2600" dirty="0"/>
              <a:t> señalaron que pacientes con úlcera hipertensiva presentaban alta resistencia vascular que podría interferir con la relajación compensatoria que normalmente ocurre distalmente a las lesiones </a:t>
            </a:r>
            <a:r>
              <a:rPr lang="es-ES_tradnl" sz="2600" dirty="0" smtClean="0"/>
              <a:t>obstructivas, </a:t>
            </a:r>
            <a:r>
              <a:rPr lang="es-ES_tradnl" sz="2600" dirty="0"/>
              <a:t>con la consecuente pobre perfusión tisular y aparición de lesiones cutáneas; otros la atribuyen a una alteración de la inervación </a:t>
            </a:r>
            <a:r>
              <a:rPr lang="es-ES_tradnl" sz="2600" dirty="0" smtClean="0"/>
              <a:t>simpática.</a:t>
            </a:r>
          </a:p>
          <a:p>
            <a:pPr algn="just"/>
            <a:endParaRPr lang="en-US" sz="26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b="1" dirty="0" smtClean="0"/>
              <a:t>El tratamiento de la úlcera </a:t>
            </a:r>
            <a:r>
              <a:rPr lang="es-ES_tradnl" sz="2600" b="1" dirty="0"/>
              <a:t>de </a:t>
            </a:r>
            <a:r>
              <a:rPr lang="es-ES_tradnl" sz="2600" b="1" dirty="0" err="1" smtClean="0"/>
              <a:t>Martorell</a:t>
            </a:r>
            <a:r>
              <a:rPr lang="es-ES_tradnl" sz="2600" dirty="0" smtClean="0"/>
              <a:t>, </a:t>
            </a:r>
            <a:r>
              <a:rPr lang="es-ES_tradnl" sz="2600" dirty="0"/>
              <a:t>no difiere mucho </a:t>
            </a:r>
            <a:r>
              <a:rPr lang="es-ES_tradnl" sz="2600" dirty="0" smtClean="0"/>
              <a:t>del realizado en las úlceras de </a:t>
            </a:r>
            <a:r>
              <a:rPr lang="es-ES_tradnl" sz="2600" dirty="0"/>
              <a:t>otras </a:t>
            </a:r>
            <a:r>
              <a:rPr lang="es-ES_tradnl" sz="2600" dirty="0" smtClean="0"/>
              <a:t>etiologías.</a:t>
            </a:r>
          </a:p>
          <a:p>
            <a:pPr algn="just"/>
            <a:r>
              <a:rPr lang="es-ES_tradnl" sz="2600" dirty="0"/>
              <a:t>	</a:t>
            </a:r>
            <a:r>
              <a:rPr lang="es-ES_tradnl" sz="2600" dirty="0" smtClean="0"/>
              <a:t>. </a:t>
            </a:r>
            <a:r>
              <a:rPr lang="es-ES_tradnl" sz="2400" dirty="0" smtClean="0"/>
              <a:t>Es ambulatorio, </a:t>
            </a:r>
            <a:r>
              <a:rPr lang="es-ES_tradnl" sz="2400" dirty="0"/>
              <a:t>primero </a:t>
            </a:r>
            <a:r>
              <a:rPr lang="es-ES_tradnl" sz="2400" dirty="0" smtClean="0"/>
              <a:t>se debe realizar un control </a:t>
            </a:r>
            <a:r>
              <a:rPr lang="es-ES_tradnl" sz="2400" dirty="0"/>
              <a:t>de </a:t>
            </a:r>
            <a:r>
              <a:rPr lang="es-ES_tradnl" sz="2400" dirty="0" smtClean="0"/>
              <a:t>la presión arterial</a:t>
            </a:r>
            <a:r>
              <a:rPr lang="es-ES_tradnl" sz="2400" dirty="0"/>
              <a:t>.</a:t>
            </a:r>
            <a:r>
              <a:rPr lang="es-ES_tradnl" sz="2400" dirty="0" smtClean="0"/>
              <a:t> </a:t>
            </a:r>
          </a:p>
          <a:p>
            <a:pPr algn="just"/>
            <a:r>
              <a:rPr lang="es-ES_tradnl" sz="2400" dirty="0"/>
              <a:t> </a:t>
            </a:r>
            <a:r>
              <a:rPr lang="es-ES_tradnl" sz="2400" dirty="0" smtClean="0"/>
              <a:t>            . Se </a:t>
            </a:r>
            <a:r>
              <a:rPr lang="es-ES_tradnl" sz="2400" dirty="0"/>
              <a:t>prefieren medicamentos bloqueadores de </a:t>
            </a:r>
            <a:r>
              <a:rPr lang="es-ES_tradnl" sz="2400" dirty="0" smtClean="0"/>
              <a:t>los canales del </a:t>
            </a:r>
            <a:r>
              <a:rPr lang="es-ES_tradnl" sz="2400" dirty="0"/>
              <a:t>calcio y </a:t>
            </a:r>
            <a:r>
              <a:rPr lang="es-ES_tradnl" sz="2400" dirty="0" smtClean="0"/>
              <a:t>los inhibidores   	de la enzima </a:t>
            </a:r>
            <a:r>
              <a:rPr lang="es-ES_tradnl" sz="2400" dirty="0" err="1"/>
              <a:t>convertidora</a:t>
            </a:r>
            <a:r>
              <a:rPr lang="es-ES_tradnl" sz="2400" dirty="0"/>
              <a:t> de </a:t>
            </a:r>
            <a:r>
              <a:rPr lang="es-ES_tradnl" sz="2400" dirty="0" smtClean="0"/>
              <a:t>angiotensina. </a:t>
            </a:r>
          </a:p>
          <a:p>
            <a:pPr algn="just"/>
            <a:r>
              <a:rPr lang="es-ES_tradnl" sz="2400" dirty="0"/>
              <a:t> </a:t>
            </a:r>
            <a:r>
              <a:rPr lang="es-ES_tradnl" sz="2400" dirty="0" smtClean="0"/>
              <a:t>            . Corregir los factores </a:t>
            </a:r>
            <a:r>
              <a:rPr lang="es-ES_tradnl" sz="2400" dirty="0"/>
              <a:t>de riesgo de enfermedad cardiovascular</a:t>
            </a:r>
            <a:r>
              <a:rPr lang="es-ES_tradnl" sz="2400" dirty="0" smtClean="0"/>
              <a:t>.</a:t>
            </a:r>
          </a:p>
          <a:p>
            <a:pPr algn="just"/>
            <a:r>
              <a:rPr lang="es-ES_tradnl" sz="2400" dirty="0"/>
              <a:t> </a:t>
            </a:r>
            <a:r>
              <a:rPr lang="es-ES_tradnl" sz="2400" dirty="0" smtClean="0"/>
              <a:t>            . Manejo del dolor, con analgésicos </a:t>
            </a:r>
            <a:r>
              <a:rPr lang="es-ES_tradnl" sz="2400" dirty="0"/>
              <a:t>comunes, </a:t>
            </a:r>
            <a:r>
              <a:rPr lang="es-ES_tradnl" sz="2400" dirty="0" err="1"/>
              <a:t>pregabalina</a:t>
            </a:r>
            <a:r>
              <a:rPr lang="es-ES_tradnl" sz="2400" dirty="0"/>
              <a:t>, </a:t>
            </a:r>
            <a:r>
              <a:rPr lang="es-ES_tradnl" sz="2400" dirty="0" err="1" smtClean="0"/>
              <a:t>gabapentina</a:t>
            </a:r>
            <a:r>
              <a:rPr lang="es-ES_tradnl" sz="2400" dirty="0" smtClean="0"/>
              <a:t> (dolor 	</a:t>
            </a:r>
            <a:r>
              <a:rPr lang="es-ES_tradnl" sz="2400" dirty="0" err="1" smtClean="0"/>
              <a:t>neuropático</a:t>
            </a:r>
            <a:r>
              <a:rPr lang="es-ES_tradnl" sz="2400" dirty="0" smtClean="0"/>
              <a:t>).                      </a:t>
            </a:r>
          </a:p>
          <a:p>
            <a:pPr algn="just"/>
            <a:r>
              <a:rPr lang="es-ES_tradnl" sz="2400" dirty="0"/>
              <a:t> </a:t>
            </a:r>
            <a:r>
              <a:rPr lang="es-ES_tradnl" sz="2400" dirty="0" smtClean="0"/>
              <a:t>                          </a:t>
            </a:r>
            <a:endParaRPr lang="es-ES_tradnl" sz="2600" dirty="0" smtClean="0"/>
          </a:p>
          <a:p>
            <a:pPr algn="just"/>
            <a:endParaRPr lang="en-US" sz="2600" dirty="0"/>
          </a:p>
        </p:txBody>
      </p:sp>
      <p:sp>
        <p:nvSpPr>
          <p:cNvPr id="7" name="CuadroTexto 6"/>
          <p:cNvSpPr txBox="1"/>
          <p:nvPr/>
        </p:nvSpPr>
        <p:spPr>
          <a:xfrm>
            <a:off x="8790039" y="0"/>
            <a:ext cx="408396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Úlcera hipertensiva de </a:t>
            </a:r>
            <a:r>
              <a:rPr lang="es-AR" sz="1900" b="1" dirty="0" err="1" smtClean="0"/>
              <a:t>Martorell</a:t>
            </a:r>
            <a:endParaRPr lang="en-US" sz="1900" b="1" dirty="0"/>
          </a:p>
        </p:txBody>
      </p:sp>
    </p:spTree>
    <p:extLst>
      <p:ext uri="{BB962C8B-B14F-4D97-AF65-F5344CB8AC3E}">
        <p14:creationId xmlns:p14="http://schemas.microsoft.com/office/powerpoint/2010/main" val="405727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16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658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900" dirty="0" smtClean="0"/>
              <a:t>DISCUSIÓN</a:t>
            </a:r>
          </a:p>
          <a:p>
            <a:endParaRPr lang="es-AR" sz="29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600" b="1" dirty="0"/>
              <a:t>Tratamiento local de </a:t>
            </a:r>
            <a:r>
              <a:rPr lang="es-ES_tradnl" sz="2600" b="1" dirty="0" smtClean="0"/>
              <a:t>úlceras: </a:t>
            </a:r>
            <a:r>
              <a:rPr lang="es-ES_tradnl" sz="2600" dirty="0"/>
              <a:t>estrategias terapéuticas locales (</a:t>
            </a:r>
            <a:r>
              <a:rPr lang="es-ES_tradnl" sz="2600" dirty="0" smtClean="0"/>
              <a:t>ETL): aplicable </a:t>
            </a:r>
            <a:r>
              <a:rPr lang="es-ES_tradnl" sz="2600" dirty="0"/>
              <a:t>a todo tipo de </a:t>
            </a:r>
            <a:r>
              <a:rPr lang="es-ES_tradnl" sz="2600" dirty="0" smtClean="0"/>
              <a:t>úlcera. </a:t>
            </a:r>
            <a:endParaRPr lang="es-ES_tradnl" sz="2600" dirty="0" smtClean="0"/>
          </a:p>
          <a:p>
            <a:endParaRPr lang="es-ES_tradnl" sz="26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600" dirty="0" smtClean="0"/>
              <a:t>Basadas </a:t>
            </a:r>
            <a:r>
              <a:rPr lang="es-ES_tradnl" sz="2600" dirty="0"/>
              <a:t>en principios físicos, químicos o biológicos, de acción directa sobre </a:t>
            </a:r>
            <a:r>
              <a:rPr lang="es-ES_tradnl" sz="2600" dirty="0" smtClean="0"/>
              <a:t>el tejido </a:t>
            </a:r>
            <a:r>
              <a:rPr lang="es-ES_tradnl" sz="2600" dirty="0"/>
              <a:t>ulcerado con finalidad de inducir fases evolutivas de la cicatrización</a:t>
            </a:r>
            <a:r>
              <a:rPr lang="es-ES_tradnl" sz="2600" dirty="0" smtClean="0"/>
              <a:t>. </a:t>
            </a:r>
          </a:p>
          <a:p>
            <a:endParaRPr lang="es-ES_tradnl" sz="26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600" dirty="0" smtClean="0"/>
              <a:t>Desbridamiento quirúrgico</a:t>
            </a:r>
            <a:r>
              <a:rPr lang="es-ES_tradnl" sz="2600" dirty="0"/>
              <a:t>, mecánico, enzimático, </a:t>
            </a:r>
            <a:r>
              <a:rPr lang="es-ES_tradnl" sz="2600" dirty="0" err="1"/>
              <a:t>autolítico</a:t>
            </a:r>
            <a:r>
              <a:rPr lang="es-ES_tradnl" sz="2600" dirty="0"/>
              <a:t> o </a:t>
            </a:r>
            <a:r>
              <a:rPr lang="es-ES_tradnl" sz="2600" dirty="0" smtClean="0"/>
              <a:t>biológico. </a:t>
            </a:r>
            <a:endParaRPr lang="es-ES_tradnl" sz="2600" dirty="0" smtClean="0"/>
          </a:p>
          <a:p>
            <a:endParaRPr lang="es-ES_tradnl" sz="26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600" dirty="0" smtClean="0"/>
              <a:t>Apósitos </a:t>
            </a:r>
            <a:r>
              <a:rPr lang="es-ES_tradnl" sz="2600" dirty="0"/>
              <a:t>y otros productos tópicos</a:t>
            </a:r>
            <a:r>
              <a:rPr lang="es-ES_tradnl" sz="2600" dirty="0" smtClean="0"/>
              <a:t>. </a:t>
            </a:r>
          </a:p>
          <a:p>
            <a:endParaRPr lang="es-ES_tradnl" sz="26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600" dirty="0" smtClean="0"/>
              <a:t>Antibióticos locales, en </a:t>
            </a:r>
            <a:r>
              <a:rPr lang="es-ES_tradnl" sz="2600" dirty="0"/>
              <a:t>caso de infección</a:t>
            </a:r>
            <a:r>
              <a:rPr lang="es-ES_tradnl" sz="2600" dirty="0" smtClean="0"/>
              <a:t>, deben </a:t>
            </a:r>
            <a:r>
              <a:rPr lang="es-ES_tradnl" sz="2600" dirty="0"/>
              <a:t>evitarse porque provocan sensibilizaciones y retraso de </a:t>
            </a:r>
            <a:r>
              <a:rPr lang="es-ES_tradnl" sz="2600" dirty="0" smtClean="0"/>
              <a:t>la cicatrización. </a:t>
            </a:r>
          </a:p>
          <a:p>
            <a:endParaRPr lang="es-ES_tradnl" sz="2600" dirty="0" smtClean="0"/>
          </a:p>
          <a:p>
            <a:endParaRPr lang="en-US" sz="2600" dirty="0"/>
          </a:p>
        </p:txBody>
      </p:sp>
      <p:sp>
        <p:nvSpPr>
          <p:cNvPr id="7" name="CuadroTexto 6"/>
          <p:cNvSpPr txBox="1"/>
          <p:nvPr/>
        </p:nvSpPr>
        <p:spPr>
          <a:xfrm>
            <a:off x="8790039" y="0"/>
            <a:ext cx="408396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Úlcera hipertensiva de </a:t>
            </a:r>
            <a:r>
              <a:rPr lang="es-AR" sz="1900" b="1" dirty="0" err="1" smtClean="0"/>
              <a:t>Martorell</a:t>
            </a:r>
            <a:endParaRPr lang="en-US" sz="1900" b="1" dirty="0"/>
          </a:p>
        </p:txBody>
      </p:sp>
    </p:spTree>
    <p:extLst>
      <p:ext uri="{BB962C8B-B14F-4D97-AF65-F5344CB8AC3E}">
        <p14:creationId xmlns:p14="http://schemas.microsoft.com/office/powerpoint/2010/main" val="3838040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17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212270" y="0"/>
            <a:ext cx="11643755" cy="7032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/>
              <a:t>DISCUSIÓN </a:t>
            </a:r>
          </a:p>
          <a:p>
            <a:pPr algn="just"/>
            <a:endParaRPr lang="es-AR" sz="29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Antisépticos </a:t>
            </a:r>
            <a:r>
              <a:rPr lang="es-ES_tradnl" sz="2600" dirty="0"/>
              <a:t>uso </a:t>
            </a:r>
            <a:r>
              <a:rPr lang="es-ES_tradnl" sz="2600" dirty="0" smtClean="0"/>
              <a:t>controvertido, </a:t>
            </a:r>
            <a:r>
              <a:rPr lang="es-ES_tradnl" sz="2600" dirty="0"/>
              <a:t>por ser tóxicos para </a:t>
            </a:r>
            <a:r>
              <a:rPr lang="es-ES_tradnl" sz="2600" dirty="0" smtClean="0"/>
              <a:t>las células.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_tradnl" sz="26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En </a:t>
            </a:r>
            <a:r>
              <a:rPr lang="es-ES_tradnl" sz="2600" dirty="0"/>
              <a:t>úlceras hipertensivas es común que sean refractarias </a:t>
            </a:r>
            <a:r>
              <a:rPr lang="es-ES_tradnl" sz="2600" dirty="0" smtClean="0"/>
              <a:t>al </a:t>
            </a:r>
            <a:r>
              <a:rPr lang="es-ES_tradnl" sz="2600" dirty="0"/>
              <a:t>tratamiento convencional y se indique rasurado quirúrgico, terapia con oxígeno hiperbárico, simpatectomía, injertos cutáneos. </a:t>
            </a:r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_tradnl" sz="26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El </a:t>
            </a:r>
            <a:r>
              <a:rPr lang="es-ES_tradnl" sz="2600" dirty="0"/>
              <a:t>caso de úlcera hipertensiva </a:t>
            </a:r>
            <a:r>
              <a:rPr lang="es-ES_tradnl" sz="2600" dirty="0" smtClean="0"/>
              <a:t>que se presenta, </a:t>
            </a:r>
            <a:r>
              <a:rPr lang="es-ES_tradnl" sz="2600" dirty="0"/>
              <a:t>no es un caso típico, su localización en cara medial de pierna y la ausencia de simetría o bilateralidad de </a:t>
            </a:r>
            <a:r>
              <a:rPr lang="es-ES_tradnl" sz="2600" dirty="0" smtClean="0"/>
              <a:t>la lesión </a:t>
            </a:r>
            <a:r>
              <a:rPr lang="es-ES_tradnl" sz="2600" dirty="0"/>
              <a:t>no concuerdan con </a:t>
            </a:r>
            <a:r>
              <a:rPr lang="es-ES_tradnl" sz="2600" dirty="0" smtClean="0"/>
              <a:t>la descripción </a:t>
            </a:r>
            <a:r>
              <a:rPr lang="es-ES_tradnl" sz="2600" dirty="0"/>
              <a:t>clásica.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Por </a:t>
            </a:r>
            <a:r>
              <a:rPr lang="es-ES_tradnl" sz="2600" dirty="0"/>
              <a:t>su localización la primera sospecha diagnóstica fue de una úlcera </a:t>
            </a:r>
            <a:r>
              <a:rPr lang="es-ES_tradnl" sz="2600" dirty="0" smtClean="0"/>
              <a:t>venosa.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/>
              <a:t>S</a:t>
            </a:r>
            <a:r>
              <a:rPr lang="es-ES_tradnl" sz="2600" dirty="0" smtClean="0"/>
              <a:t>e realizó </a:t>
            </a:r>
            <a:r>
              <a:rPr lang="es-ES_tradnl" sz="2600" dirty="0"/>
              <a:t>eco </a:t>
            </a:r>
            <a:r>
              <a:rPr lang="es-ES_tradnl" sz="2600" dirty="0" err="1" smtClean="0"/>
              <a:t>doppler</a:t>
            </a:r>
            <a:r>
              <a:rPr lang="es-ES_tradnl" sz="2600" dirty="0" smtClean="0"/>
              <a:t> </a:t>
            </a:r>
            <a:r>
              <a:rPr lang="es-ES_tradnl" sz="2600" dirty="0"/>
              <a:t>venoso</a:t>
            </a:r>
            <a:r>
              <a:rPr lang="es-ES_tradnl" sz="2600" dirty="0" smtClean="0"/>
              <a:t>, mostrando </a:t>
            </a:r>
            <a:r>
              <a:rPr lang="es-ES_tradnl" sz="2600" dirty="0"/>
              <a:t>que </a:t>
            </a:r>
            <a:r>
              <a:rPr lang="es-ES_tradnl" sz="2600" dirty="0" smtClean="0"/>
              <a:t>el sistema </a:t>
            </a:r>
            <a:r>
              <a:rPr lang="es-ES_tradnl" sz="2600" dirty="0"/>
              <a:t>superficial, </a:t>
            </a:r>
            <a:r>
              <a:rPr lang="es-ES_tradnl" sz="2600" dirty="0" smtClean="0"/>
              <a:t>profundo  </a:t>
            </a:r>
            <a:r>
              <a:rPr lang="es-ES_tradnl" sz="2600" dirty="0"/>
              <a:t>y las venas comunicantes o </a:t>
            </a:r>
            <a:r>
              <a:rPr lang="es-ES_tradnl" sz="2600" dirty="0" smtClean="0"/>
              <a:t>perforantes eran normales</a:t>
            </a:r>
            <a:r>
              <a:rPr lang="es-ES_tradnl" sz="2600" dirty="0"/>
              <a:t>.</a:t>
            </a:r>
            <a:endParaRPr lang="es-AR" sz="2600" dirty="0"/>
          </a:p>
          <a:p>
            <a:pPr algn="just"/>
            <a:endParaRPr lang="es-AR" sz="2900" dirty="0" smtClean="0"/>
          </a:p>
          <a:p>
            <a:pPr algn="just"/>
            <a:endParaRPr lang="es-ES_tradnl" sz="2600" dirty="0" smtClean="0"/>
          </a:p>
          <a:p>
            <a:pPr algn="just"/>
            <a:endParaRPr lang="en-US" sz="2600" dirty="0"/>
          </a:p>
        </p:txBody>
      </p:sp>
      <p:sp>
        <p:nvSpPr>
          <p:cNvPr id="8" name="CuadroTexto 7"/>
          <p:cNvSpPr txBox="1"/>
          <p:nvPr/>
        </p:nvSpPr>
        <p:spPr>
          <a:xfrm>
            <a:off x="8790039" y="0"/>
            <a:ext cx="408396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Úlcera hipertensiva de </a:t>
            </a:r>
            <a:r>
              <a:rPr lang="es-AR" sz="1900" b="1" dirty="0" err="1" smtClean="0"/>
              <a:t>Martorell</a:t>
            </a:r>
            <a:endParaRPr lang="en-US" sz="1900" b="1" dirty="0"/>
          </a:p>
        </p:txBody>
      </p:sp>
    </p:spTree>
    <p:extLst>
      <p:ext uri="{BB962C8B-B14F-4D97-AF65-F5344CB8AC3E}">
        <p14:creationId xmlns:p14="http://schemas.microsoft.com/office/powerpoint/2010/main" val="54857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18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236764" y="-1"/>
            <a:ext cx="11619262" cy="658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/>
              <a:t>DISCUSIÓN</a:t>
            </a:r>
          </a:p>
          <a:p>
            <a:pPr algn="just"/>
            <a:endParaRPr lang="es-AR" sz="29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/>
              <a:t>Se </a:t>
            </a:r>
            <a:r>
              <a:rPr lang="es-ES_tradnl" sz="2600" dirty="0" smtClean="0"/>
              <a:t>exploró el sistema </a:t>
            </a:r>
            <a:r>
              <a:rPr lang="es-ES_tradnl" sz="2600" dirty="0"/>
              <a:t>arterial que no mostró ninguna anormalidad. </a:t>
            </a:r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_tradnl" sz="26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Se descartaron las </a:t>
            </a:r>
            <a:r>
              <a:rPr lang="es-ES_tradnl" sz="2600" dirty="0"/>
              <a:t>causas más comunes de </a:t>
            </a:r>
            <a:r>
              <a:rPr lang="es-ES_tradnl" sz="2600" dirty="0" smtClean="0"/>
              <a:t>UMI; no </a:t>
            </a:r>
            <a:r>
              <a:rPr lang="es-ES_tradnl" sz="2600" dirty="0"/>
              <a:t>evidenciando ningún factor o enfermedad asociada (reumatológica, diabetes, hematológica, etc</a:t>
            </a:r>
            <a:r>
              <a:rPr lang="es-ES_tradnl" sz="2600" dirty="0" smtClean="0"/>
              <a:t>.).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_tradnl" sz="26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Tomando </a:t>
            </a:r>
            <a:r>
              <a:rPr lang="es-ES_tradnl" sz="2600" dirty="0"/>
              <a:t>en cuenta el antecedente de hipertensión arterial sistémica mal controlada, se sospechó la etiología hipertensiva y para </a:t>
            </a:r>
            <a:r>
              <a:rPr lang="es-ES_tradnl" sz="2600" dirty="0" smtClean="0"/>
              <a:t>corroborar, </a:t>
            </a:r>
            <a:r>
              <a:rPr lang="es-ES_tradnl" sz="2600" dirty="0"/>
              <a:t>se </a:t>
            </a:r>
            <a:r>
              <a:rPr lang="es-ES_tradnl" sz="2600" dirty="0" smtClean="0"/>
              <a:t>tomó </a:t>
            </a:r>
            <a:r>
              <a:rPr lang="es-ES_tradnl" sz="2600" dirty="0"/>
              <a:t>biopsia de </a:t>
            </a:r>
            <a:r>
              <a:rPr lang="es-ES_tradnl" sz="2600" dirty="0" smtClean="0"/>
              <a:t>la lesión</a:t>
            </a:r>
            <a:r>
              <a:rPr lang="es-ES_tradnl" sz="2600" dirty="0"/>
              <a:t>. </a:t>
            </a:r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_tradnl" sz="26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Se </a:t>
            </a:r>
            <a:r>
              <a:rPr lang="es-ES_tradnl" sz="2600" dirty="0"/>
              <a:t>trata la úlcera con </a:t>
            </a:r>
            <a:r>
              <a:rPr lang="es-ES_tradnl" sz="2600" dirty="0" err="1"/>
              <a:t>desbridación</a:t>
            </a:r>
            <a:r>
              <a:rPr lang="es-ES_tradnl" sz="2600" dirty="0"/>
              <a:t> mecánica, aplicación </a:t>
            </a:r>
            <a:r>
              <a:rPr lang="es-ES_tradnl" sz="2600" dirty="0" smtClean="0"/>
              <a:t>de crema compuesta con:  </a:t>
            </a:r>
            <a:r>
              <a:rPr lang="es-ES_tradnl" sz="2600" dirty="0"/>
              <a:t>óxido de zinc, </a:t>
            </a:r>
            <a:r>
              <a:rPr lang="es-ES_tradnl" sz="2600" dirty="0" err="1"/>
              <a:t>cumarina</a:t>
            </a:r>
            <a:r>
              <a:rPr lang="es-ES_tradnl" sz="2600" dirty="0"/>
              <a:t> y </a:t>
            </a:r>
            <a:r>
              <a:rPr lang="es-ES_tradnl" sz="2600" dirty="0" err="1" smtClean="0"/>
              <a:t>difenilhidantoína</a:t>
            </a:r>
            <a:r>
              <a:rPr lang="es-ES_tradnl" sz="2600" dirty="0" smtClean="0"/>
              <a:t>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_tradnl" sz="2600" dirty="0"/>
          </a:p>
          <a:p>
            <a:pPr algn="just"/>
            <a:endParaRPr lang="es-ES_tradnl" sz="2600" dirty="0" smtClean="0"/>
          </a:p>
          <a:p>
            <a:pPr algn="just"/>
            <a:endParaRPr lang="en-US" sz="2600" dirty="0"/>
          </a:p>
        </p:txBody>
      </p:sp>
      <p:sp>
        <p:nvSpPr>
          <p:cNvPr id="7" name="CuadroTexto 6"/>
          <p:cNvSpPr txBox="1"/>
          <p:nvPr/>
        </p:nvSpPr>
        <p:spPr>
          <a:xfrm>
            <a:off x="8790039" y="0"/>
            <a:ext cx="408396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Úlcera hipertensiva de </a:t>
            </a:r>
            <a:r>
              <a:rPr lang="es-AR" sz="1900" b="1" dirty="0" err="1" smtClean="0"/>
              <a:t>Martorell</a:t>
            </a:r>
            <a:endParaRPr lang="en-US" sz="1900" b="1" dirty="0"/>
          </a:p>
        </p:txBody>
      </p:sp>
    </p:spTree>
    <p:extLst>
      <p:ext uri="{BB962C8B-B14F-4D97-AF65-F5344CB8AC3E}">
        <p14:creationId xmlns:p14="http://schemas.microsoft.com/office/powerpoint/2010/main" val="160013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19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220436" y="0"/>
            <a:ext cx="11772900" cy="7679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/>
              <a:t>DISCUSIÓN</a:t>
            </a:r>
            <a:endParaRPr lang="es-AR" sz="29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b="1" dirty="0" smtClean="0"/>
              <a:t>Óxido </a:t>
            </a:r>
            <a:r>
              <a:rPr lang="es-ES_tradnl" sz="2600" b="1" dirty="0"/>
              <a:t>de zinc en úlceras</a:t>
            </a:r>
            <a:r>
              <a:rPr lang="es-ES_tradnl" sz="2600" dirty="0"/>
              <a:t>, popularizado en 1850-1920 </a:t>
            </a:r>
            <a:r>
              <a:rPr lang="es-ES_tradnl" sz="2600" dirty="0" smtClean="0"/>
              <a:t>por, </a:t>
            </a:r>
            <a:r>
              <a:rPr lang="es-ES_tradnl" sz="2600" dirty="0"/>
              <a:t>Paul Gerson </a:t>
            </a:r>
            <a:r>
              <a:rPr lang="es-ES_tradnl" sz="2600" dirty="0" err="1" smtClean="0"/>
              <a:t>Unna</a:t>
            </a:r>
            <a:r>
              <a:rPr lang="es-ES_tradnl" sz="2600" dirty="0" smtClean="0"/>
              <a:t>, dermatólogo </a:t>
            </a:r>
            <a:r>
              <a:rPr lang="es-ES_tradnl" sz="2600" dirty="0"/>
              <a:t>suizo, actúa: </a:t>
            </a:r>
            <a:endParaRPr lang="es-ES_tradnl" sz="2600" dirty="0" smtClean="0"/>
          </a:p>
          <a:p>
            <a:pPr algn="just"/>
            <a:r>
              <a:rPr lang="es-ES_tradnl" sz="2600" dirty="0"/>
              <a:t>	</a:t>
            </a:r>
            <a:r>
              <a:rPr lang="es-ES_tradnl" sz="2600" dirty="0" smtClean="0"/>
              <a:t>- </a:t>
            </a:r>
            <a:r>
              <a:rPr lang="es-ES_tradnl" sz="2400" dirty="0" smtClean="0"/>
              <a:t>manteniendo el pH </a:t>
            </a:r>
            <a:r>
              <a:rPr lang="es-ES_tradnl" sz="2400" dirty="0"/>
              <a:t>en </a:t>
            </a:r>
            <a:r>
              <a:rPr lang="es-ES_tradnl" sz="2400" dirty="0" smtClean="0"/>
              <a:t>la úlcera </a:t>
            </a:r>
            <a:r>
              <a:rPr lang="es-ES_tradnl" sz="2400" dirty="0"/>
              <a:t>entre 6.1 y 7.1 lo que estimula la </a:t>
            </a:r>
            <a:r>
              <a:rPr lang="es-ES_tradnl" sz="2400" dirty="0" err="1" smtClean="0"/>
              <a:t>epitelización</a:t>
            </a:r>
            <a:r>
              <a:rPr lang="es-ES_tradnl" sz="2400" dirty="0" smtClean="0"/>
              <a:t> </a:t>
            </a:r>
          </a:p>
          <a:p>
            <a:pPr algn="just"/>
            <a:r>
              <a:rPr lang="es-ES_tradnl" sz="2400" dirty="0"/>
              <a:t>	</a:t>
            </a:r>
            <a:r>
              <a:rPr lang="es-ES_tradnl" sz="2400" dirty="0" smtClean="0"/>
              <a:t>- inhibe la síntesis </a:t>
            </a:r>
            <a:r>
              <a:rPr lang="es-ES_tradnl" sz="2400" dirty="0"/>
              <a:t>de </a:t>
            </a:r>
            <a:r>
              <a:rPr lang="es-ES_tradnl" sz="2400" dirty="0" smtClean="0"/>
              <a:t>prostaglandinas, </a:t>
            </a:r>
            <a:r>
              <a:rPr lang="es-ES_tradnl" sz="2400" dirty="0"/>
              <a:t>disminuyendo el </a:t>
            </a:r>
            <a:r>
              <a:rPr lang="es-ES_tradnl" sz="2400" dirty="0" smtClean="0"/>
              <a:t>dolor</a:t>
            </a:r>
          </a:p>
          <a:p>
            <a:pPr algn="just"/>
            <a:r>
              <a:rPr lang="es-ES_tradnl" sz="2400" dirty="0"/>
              <a:t>	</a:t>
            </a:r>
            <a:r>
              <a:rPr lang="es-ES_tradnl" sz="2400" dirty="0" smtClean="0"/>
              <a:t>- evita la desecación de la </a:t>
            </a:r>
            <a:r>
              <a:rPr lang="es-ES_tradnl" sz="2400" dirty="0"/>
              <a:t>úlcera, la producción excesiva de fibrina y disminuye </a:t>
            </a:r>
            <a:r>
              <a:rPr lang="es-ES_tradnl" sz="2400" dirty="0" smtClean="0"/>
              <a:t>  </a:t>
            </a:r>
          </a:p>
          <a:p>
            <a:pPr algn="just"/>
            <a:r>
              <a:rPr lang="es-ES_tradnl" sz="2400" dirty="0"/>
              <a:t> </a:t>
            </a:r>
            <a:r>
              <a:rPr lang="es-ES_tradnl" sz="2400" dirty="0" smtClean="0"/>
              <a:t>             la producción de </a:t>
            </a:r>
            <a:r>
              <a:rPr lang="es-ES_tradnl" sz="2400" dirty="0" err="1" smtClean="0"/>
              <a:t>colagenasa</a:t>
            </a:r>
            <a:r>
              <a:rPr lang="es-ES_tradnl" sz="2400" dirty="0" smtClean="0"/>
              <a:t> epidérmica, lo </a:t>
            </a:r>
            <a:r>
              <a:rPr lang="es-ES_tradnl" sz="2400" dirty="0"/>
              <a:t>que favorece </a:t>
            </a:r>
            <a:r>
              <a:rPr lang="es-ES_tradnl" sz="2400" dirty="0" smtClean="0"/>
              <a:t>el mecanismo de   	cicatrización</a:t>
            </a:r>
            <a:r>
              <a:rPr lang="es-ES_tradnl" sz="2400" dirty="0"/>
              <a:t>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400" b="1" dirty="0" err="1"/>
              <a:t>Difenilhidantoína</a:t>
            </a:r>
            <a:r>
              <a:rPr lang="es-ES_tradnl" sz="2400" dirty="0"/>
              <a:t> para estimular factores de crecimiento vascular endotelial y factor de crecimiento </a:t>
            </a:r>
            <a:r>
              <a:rPr lang="es-ES_tradnl" sz="2400" dirty="0" smtClean="0"/>
              <a:t>de </a:t>
            </a:r>
            <a:r>
              <a:rPr lang="es-ES_tradnl" sz="2400" dirty="0"/>
              <a:t>fibroblastos, </a:t>
            </a:r>
            <a:r>
              <a:rPr lang="es-ES_tradnl" sz="2400" dirty="0" smtClean="0"/>
              <a:t>induciendo </a:t>
            </a:r>
            <a:r>
              <a:rPr lang="es-ES_tradnl" sz="2400" dirty="0"/>
              <a:t>angiogénesis y reparación de tejidos</a:t>
            </a:r>
            <a:r>
              <a:rPr lang="es-ES_tradnl" sz="2400" dirty="0" smtClean="0"/>
              <a:t>, y </a:t>
            </a:r>
            <a:r>
              <a:rPr lang="es-ES_tradnl" sz="2400" dirty="0"/>
              <a:t>como efecto agregado el antibacteriano que evitará contaminación de úlcera</a:t>
            </a:r>
            <a:r>
              <a:rPr lang="es-ES_tradnl" sz="2400" dirty="0" smtClean="0"/>
              <a:t>.</a:t>
            </a:r>
            <a:endParaRPr lang="es-ES_tradnl" sz="24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400" b="1" dirty="0" err="1" smtClean="0"/>
              <a:t>Cumarina</a:t>
            </a:r>
            <a:r>
              <a:rPr lang="es-ES_tradnl" sz="2400" dirty="0" smtClean="0"/>
              <a:t> </a:t>
            </a:r>
          </a:p>
          <a:p>
            <a:pPr algn="just"/>
            <a:r>
              <a:rPr lang="es-ES_tradnl" sz="2400" dirty="0"/>
              <a:t>	</a:t>
            </a:r>
            <a:r>
              <a:rPr lang="es-ES_tradnl" sz="2400" dirty="0" smtClean="0"/>
              <a:t>- aumenta la acción </a:t>
            </a:r>
            <a:r>
              <a:rPr lang="es-ES_tradnl" sz="2400" dirty="0"/>
              <a:t>de bomba de </a:t>
            </a:r>
            <a:r>
              <a:rPr lang="es-ES_tradnl" sz="2400" dirty="0" smtClean="0"/>
              <a:t>los vasos </a:t>
            </a:r>
            <a:r>
              <a:rPr lang="es-ES_tradnl" sz="2400" dirty="0"/>
              <a:t>linfáticos </a:t>
            </a:r>
            <a:r>
              <a:rPr lang="es-ES_tradnl" sz="2400" dirty="0" smtClean="0"/>
              <a:t>colectores</a:t>
            </a:r>
          </a:p>
          <a:p>
            <a:pPr algn="just"/>
            <a:r>
              <a:rPr lang="es-ES_tradnl" sz="2400" dirty="0"/>
              <a:t>	-</a:t>
            </a:r>
            <a:r>
              <a:rPr lang="es-ES_tradnl" sz="2400" dirty="0" smtClean="0"/>
              <a:t> reduce la permeabilidad de los vasos </a:t>
            </a:r>
            <a:r>
              <a:rPr lang="es-ES_tradnl" sz="2400" dirty="0"/>
              <a:t>sanguíneos </a:t>
            </a:r>
            <a:r>
              <a:rPr lang="es-ES_tradnl" sz="2400" dirty="0" smtClean="0"/>
              <a:t>anormales</a:t>
            </a:r>
          </a:p>
          <a:p>
            <a:pPr algn="just"/>
            <a:r>
              <a:rPr lang="es-ES_tradnl" sz="2400" dirty="0"/>
              <a:t>	</a:t>
            </a:r>
            <a:r>
              <a:rPr lang="es-ES_tradnl" sz="2400" dirty="0" smtClean="0"/>
              <a:t>- estabilización de las membranas plasmáticas </a:t>
            </a:r>
          </a:p>
          <a:p>
            <a:pPr algn="just"/>
            <a:r>
              <a:rPr lang="es-ES_tradnl" sz="2400" dirty="0"/>
              <a:t>	</a:t>
            </a:r>
            <a:r>
              <a:rPr lang="es-ES_tradnl" sz="2400" dirty="0" smtClean="0"/>
              <a:t>- reducción </a:t>
            </a:r>
            <a:r>
              <a:rPr lang="es-ES_tradnl" sz="2400" dirty="0"/>
              <a:t>del efecto de </a:t>
            </a:r>
            <a:r>
              <a:rPr lang="es-ES_tradnl" sz="2400" dirty="0" smtClean="0"/>
              <a:t>los mediadores </a:t>
            </a:r>
            <a:r>
              <a:rPr lang="es-ES_tradnl" sz="2400" dirty="0"/>
              <a:t>de </a:t>
            </a:r>
            <a:r>
              <a:rPr lang="es-ES_tradnl" sz="2400" dirty="0" smtClean="0"/>
              <a:t>la inflamación </a:t>
            </a:r>
          </a:p>
          <a:p>
            <a:pPr algn="just"/>
            <a:r>
              <a:rPr lang="es-ES_tradnl" sz="2400" dirty="0"/>
              <a:t>	</a:t>
            </a:r>
            <a:r>
              <a:rPr lang="es-ES_tradnl" sz="2400" dirty="0" smtClean="0"/>
              <a:t>- incremento de la proteólisis </a:t>
            </a:r>
            <a:r>
              <a:rPr lang="es-ES_tradnl" sz="2400" dirty="0"/>
              <a:t>por </a:t>
            </a:r>
            <a:r>
              <a:rPr lang="es-ES_tradnl" sz="2400" dirty="0" smtClean="0"/>
              <a:t>los macrófagos</a:t>
            </a:r>
            <a:r>
              <a:rPr lang="es-ES_tradnl" sz="2400" dirty="0"/>
              <a:t>.</a:t>
            </a:r>
            <a:endParaRPr lang="es-AR" sz="2400" dirty="0"/>
          </a:p>
          <a:p>
            <a:endParaRPr lang="es-AR" sz="2400" dirty="0" smtClean="0"/>
          </a:p>
          <a:p>
            <a:endParaRPr lang="es-ES_tradnl" sz="2400" dirty="0" smtClean="0"/>
          </a:p>
          <a:p>
            <a:endParaRPr lang="en-US" sz="2600" dirty="0"/>
          </a:p>
        </p:txBody>
      </p:sp>
      <p:sp>
        <p:nvSpPr>
          <p:cNvPr id="7" name="CuadroTexto 6"/>
          <p:cNvSpPr txBox="1"/>
          <p:nvPr/>
        </p:nvSpPr>
        <p:spPr>
          <a:xfrm>
            <a:off x="8790039" y="0"/>
            <a:ext cx="408396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Úlcera hipertensiva de </a:t>
            </a:r>
            <a:r>
              <a:rPr lang="es-AR" sz="1900" b="1" dirty="0" err="1" smtClean="0"/>
              <a:t>Martorell</a:t>
            </a:r>
            <a:endParaRPr lang="en-US" sz="1900" b="1" dirty="0"/>
          </a:p>
        </p:txBody>
      </p:sp>
    </p:spTree>
    <p:extLst>
      <p:ext uri="{BB962C8B-B14F-4D97-AF65-F5344CB8AC3E}">
        <p14:creationId xmlns:p14="http://schemas.microsoft.com/office/powerpoint/2010/main" val="94351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20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228600" y="0"/>
            <a:ext cx="11732079" cy="6632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/>
              <a:t>DISCUSIÓN</a:t>
            </a:r>
          </a:p>
          <a:p>
            <a:pPr algn="just"/>
            <a:endParaRPr lang="es-AR" sz="29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b="1" dirty="0" err="1"/>
              <a:t>Carboxiterapia</a:t>
            </a:r>
            <a:r>
              <a:rPr lang="es-ES_tradnl" sz="2600" dirty="0"/>
              <a:t>, introducida </a:t>
            </a:r>
            <a:r>
              <a:rPr lang="es-ES_tradnl" sz="2600" dirty="0" smtClean="0"/>
              <a:t>por </a:t>
            </a:r>
            <a:r>
              <a:rPr lang="es-ES_tradnl" sz="2600" dirty="0"/>
              <a:t>Jean </a:t>
            </a:r>
            <a:r>
              <a:rPr lang="es-ES_tradnl" sz="2600" dirty="0" err="1"/>
              <a:t>Baptiste</a:t>
            </a:r>
            <a:r>
              <a:rPr lang="es-ES_tradnl" sz="2600" dirty="0"/>
              <a:t> </a:t>
            </a:r>
            <a:r>
              <a:rPr lang="es-ES_tradnl" sz="2600" dirty="0" err="1"/>
              <a:t>Romenef</a:t>
            </a:r>
            <a:r>
              <a:rPr lang="es-ES_tradnl" sz="2600" dirty="0"/>
              <a:t> en 1953, </a:t>
            </a:r>
            <a:r>
              <a:rPr lang="es-ES_tradnl" sz="2600" dirty="0" smtClean="0"/>
              <a:t>para el </a:t>
            </a:r>
            <a:r>
              <a:rPr lang="es-ES_tradnl" sz="2600" dirty="0"/>
              <a:t>tratamiento </a:t>
            </a:r>
            <a:r>
              <a:rPr lang="es-ES_tradnl" sz="2600" dirty="0" smtClean="0"/>
              <a:t>de la cardiopatía </a:t>
            </a:r>
            <a:r>
              <a:rPr lang="es-ES_tradnl" sz="2600" dirty="0"/>
              <a:t>isquémica y </a:t>
            </a:r>
            <a:r>
              <a:rPr lang="es-ES_tradnl" sz="2600" dirty="0" smtClean="0"/>
              <a:t>la enfermedad  </a:t>
            </a:r>
            <a:r>
              <a:rPr lang="es-ES_tradnl" sz="2600" dirty="0"/>
              <a:t>arterial </a:t>
            </a:r>
            <a:r>
              <a:rPr lang="es-ES_tradnl" sz="2600" dirty="0" smtClean="0"/>
              <a:t>periférica. </a:t>
            </a:r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Posteriormente </a:t>
            </a:r>
            <a:r>
              <a:rPr lang="es-ES_tradnl" sz="2600" dirty="0"/>
              <a:t>Jerome </a:t>
            </a:r>
            <a:r>
              <a:rPr lang="es-ES_tradnl" sz="2600" dirty="0" err="1"/>
              <a:t>Berthier</a:t>
            </a:r>
            <a:r>
              <a:rPr lang="es-ES_tradnl" sz="2600" dirty="0"/>
              <a:t> </a:t>
            </a:r>
            <a:r>
              <a:rPr lang="es-ES_tradnl" sz="2600" dirty="0" smtClean="0"/>
              <a:t>la popularizó </a:t>
            </a:r>
            <a:r>
              <a:rPr lang="es-ES_tradnl" sz="2600" dirty="0"/>
              <a:t>para </a:t>
            </a:r>
            <a:r>
              <a:rPr lang="es-ES_tradnl" sz="2600" dirty="0" smtClean="0"/>
              <a:t>el manejo </a:t>
            </a:r>
            <a:r>
              <a:rPr lang="es-ES_tradnl" sz="2600" dirty="0"/>
              <a:t>de </a:t>
            </a:r>
            <a:r>
              <a:rPr lang="es-ES_tradnl" sz="2600" dirty="0" err="1" smtClean="0"/>
              <a:t>UMIs</a:t>
            </a:r>
            <a:r>
              <a:rPr lang="es-ES_tradnl" sz="2600" dirty="0" smtClean="0"/>
              <a:t> </a:t>
            </a:r>
            <a:r>
              <a:rPr lang="es-ES_tradnl" sz="2600" dirty="0"/>
              <a:t>y otras enfermedades de </a:t>
            </a:r>
            <a:r>
              <a:rPr lang="es-ES_tradnl" sz="2600" dirty="0" smtClean="0"/>
              <a:t>piel.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_tradnl" sz="26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b="1" dirty="0" smtClean="0"/>
              <a:t>Mecanismo </a:t>
            </a:r>
            <a:r>
              <a:rPr lang="es-ES_tradnl" sz="2600" b="1" dirty="0"/>
              <a:t>de </a:t>
            </a:r>
            <a:r>
              <a:rPr lang="es-ES_tradnl" sz="2600" b="1" dirty="0" smtClean="0"/>
              <a:t>acción,</a:t>
            </a:r>
            <a:r>
              <a:rPr lang="es-ES_tradnl" sz="2600" dirty="0" smtClean="0"/>
              <a:t> </a:t>
            </a:r>
          </a:p>
          <a:p>
            <a:pPr algn="just"/>
            <a:r>
              <a:rPr lang="es-ES_tradnl" sz="2600" dirty="0" smtClean="0"/>
              <a:t>	- causar </a:t>
            </a:r>
            <a:r>
              <a:rPr lang="es-ES_tradnl" sz="2600" dirty="0"/>
              <a:t>vasodilatación </a:t>
            </a:r>
            <a:r>
              <a:rPr lang="es-ES_tradnl" sz="2600" dirty="0" err="1"/>
              <a:t>arteriolar</a:t>
            </a:r>
            <a:r>
              <a:rPr lang="es-ES_tradnl" sz="2600" dirty="0"/>
              <a:t> por acción directa sobre </a:t>
            </a:r>
            <a:r>
              <a:rPr lang="es-ES_tradnl" sz="2600" dirty="0" smtClean="0"/>
              <a:t>las fibras </a:t>
            </a:r>
            <a:r>
              <a:rPr lang="es-ES_tradnl" sz="2600" dirty="0"/>
              <a:t>musculares  </a:t>
            </a:r>
            <a:r>
              <a:rPr lang="es-ES_tradnl" sz="2600" dirty="0" smtClean="0"/>
              <a:t>  </a:t>
            </a:r>
          </a:p>
          <a:p>
            <a:pPr algn="just"/>
            <a:r>
              <a:rPr lang="es-ES_tradnl" sz="2600" dirty="0"/>
              <a:t> </a:t>
            </a:r>
            <a:r>
              <a:rPr lang="es-ES_tradnl" sz="2600" dirty="0" smtClean="0"/>
              <a:t>              de las arteriolas</a:t>
            </a:r>
            <a:r>
              <a:rPr lang="es-ES_tradnl" sz="2600" dirty="0"/>
              <a:t>, aumentando </a:t>
            </a:r>
            <a:r>
              <a:rPr lang="es-ES_tradnl" sz="2600" dirty="0" err="1"/>
              <a:t>AMPc</a:t>
            </a:r>
            <a:r>
              <a:rPr lang="es-ES_tradnl" sz="2600" dirty="0"/>
              <a:t> </a:t>
            </a:r>
            <a:r>
              <a:rPr lang="es-ES_tradnl" sz="2600" dirty="0" smtClean="0"/>
              <a:t>y </a:t>
            </a:r>
            <a:r>
              <a:rPr lang="es-ES_tradnl" sz="2600" dirty="0" err="1" smtClean="0"/>
              <a:t>GMPc</a:t>
            </a:r>
            <a:r>
              <a:rPr lang="es-ES_tradnl" sz="2600" dirty="0"/>
              <a:t>,</a:t>
            </a:r>
            <a:endParaRPr lang="es-ES_tradnl" sz="2600" dirty="0" smtClean="0"/>
          </a:p>
          <a:p>
            <a:pPr algn="just"/>
            <a:r>
              <a:rPr lang="es-ES_tradnl" sz="2600" dirty="0" smtClean="0"/>
              <a:t>	- </a:t>
            </a:r>
            <a:r>
              <a:rPr lang="es-ES_tradnl" sz="2600" dirty="0" smtClean="0"/>
              <a:t>mejora </a:t>
            </a:r>
            <a:r>
              <a:rPr lang="es-ES_tradnl" sz="2600" dirty="0" smtClean="0"/>
              <a:t>la disponibilidad </a:t>
            </a:r>
            <a:r>
              <a:rPr lang="es-ES_tradnl" sz="2600" dirty="0"/>
              <a:t>de oxígeno para </a:t>
            </a:r>
            <a:r>
              <a:rPr lang="es-ES_tradnl" sz="2600" dirty="0" smtClean="0"/>
              <a:t>el metabolismo </a:t>
            </a:r>
            <a:r>
              <a:rPr lang="es-ES_tradnl" sz="2600" dirty="0"/>
              <a:t>de </a:t>
            </a:r>
            <a:r>
              <a:rPr lang="es-ES_tradnl" sz="2600" dirty="0" smtClean="0"/>
              <a:t>los tejidos</a:t>
            </a:r>
            <a:r>
              <a:rPr lang="es-ES_tradnl" sz="2600" dirty="0"/>
              <a:t>, </a:t>
            </a:r>
            <a:endParaRPr lang="es-ES_tradnl" sz="2600" dirty="0" smtClean="0"/>
          </a:p>
          <a:p>
            <a:pPr algn="just"/>
            <a:r>
              <a:rPr lang="es-ES_tradnl" sz="2600" dirty="0"/>
              <a:t>	</a:t>
            </a:r>
            <a:r>
              <a:rPr lang="es-ES_tradnl" sz="2600" dirty="0" smtClean="0"/>
              <a:t>- con </a:t>
            </a:r>
            <a:r>
              <a:rPr lang="es-ES_tradnl" sz="2600" dirty="0"/>
              <a:t>efecto </a:t>
            </a:r>
            <a:r>
              <a:rPr lang="es-ES_tradnl" sz="2600" dirty="0" smtClean="0"/>
              <a:t>simpaticolítico </a:t>
            </a:r>
            <a:r>
              <a:rPr lang="es-ES_tradnl" sz="2600" dirty="0"/>
              <a:t>que mejora la perfusión de </a:t>
            </a:r>
            <a:r>
              <a:rPr lang="es-ES_tradnl" sz="2600" dirty="0" smtClean="0"/>
              <a:t>los tejidos.</a:t>
            </a:r>
          </a:p>
          <a:p>
            <a:pPr algn="just"/>
            <a:endParaRPr lang="es-AR" sz="2900" dirty="0" smtClean="0"/>
          </a:p>
          <a:p>
            <a:pPr algn="just"/>
            <a:endParaRPr lang="es-ES_tradnl" sz="2600" dirty="0" smtClean="0"/>
          </a:p>
          <a:p>
            <a:pPr algn="just"/>
            <a:endParaRPr lang="en-US" sz="2600" dirty="0"/>
          </a:p>
        </p:txBody>
      </p:sp>
      <p:sp>
        <p:nvSpPr>
          <p:cNvPr id="7" name="CuadroTexto 6"/>
          <p:cNvSpPr txBox="1"/>
          <p:nvPr/>
        </p:nvSpPr>
        <p:spPr>
          <a:xfrm>
            <a:off x="8790039" y="0"/>
            <a:ext cx="408396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Úlcera hipertensiva de </a:t>
            </a:r>
            <a:r>
              <a:rPr lang="es-AR" sz="1900" b="1" dirty="0" err="1" smtClean="0"/>
              <a:t>Martorell</a:t>
            </a:r>
            <a:endParaRPr lang="en-US" sz="1900" b="1" dirty="0"/>
          </a:p>
        </p:txBody>
      </p:sp>
    </p:spTree>
    <p:extLst>
      <p:ext uri="{BB962C8B-B14F-4D97-AF65-F5344CB8AC3E}">
        <p14:creationId xmlns:p14="http://schemas.microsoft.com/office/powerpoint/2010/main" val="102137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21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277586" y="0"/>
            <a:ext cx="11578440" cy="4632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900" dirty="0" smtClean="0"/>
              <a:t>DISCUSIÓN</a:t>
            </a:r>
          </a:p>
          <a:p>
            <a:endParaRPr lang="es-AR" sz="29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/>
              <a:t>Se eligió este tipo de tratamiento para aprovechar </a:t>
            </a:r>
            <a:r>
              <a:rPr lang="es-ES_tradnl" sz="2600" dirty="0" smtClean="0"/>
              <a:t>el sinergismo </a:t>
            </a:r>
            <a:r>
              <a:rPr lang="es-ES_tradnl" sz="2600" dirty="0"/>
              <a:t>de medicamentos tópicos y el mecanismo de acción de </a:t>
            </a:r>
            <a:r>
              <a:rPr lang="es-ES_tradnl" sz="2600" dirty="0" smtClean="0"/>
              <a:t>la </a:t>
            </a:r>
            <a:r>
              <a:rPr lang="es-ES_tradnl" sz="2600" dirty="0" err="1" smtClean="0"/>
              <a:t>carboxiterapia</a:t>
            </a:r>
            <a:r>
              <a:rPr lang="es-ES_tradnl" sz="2600" dirty="0"/>
              <a:t>, para abolir mecanismos fisiopatológicos implicados en la aparición de este tipo de úlcera. </a:t>
            </a:r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_tradnl" sz="26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Con  </a:t>
            </a:r>
            <a:r>
              <a:rPr lang="es-ES_tradnl" sz="2600" dirty="0"/>
              <a:t>excelente resultado, cicatrizando </a:t>
            </a:r>
            <a:r>
              <a:rPr lang="es-ES_tradnl" sz="2600" dirty="0" smtClean="0"/>
              <a:t>la herida </a:t>
            </a:r>
            <a:r>
              <a:rPr lang="es-ES_tradnl" sz="2600" dirty="0"/>
              <a:t>en periodo mucho menor que lo habitual o esperado.</a:t>
            </a:r>
            <a:endParaRPr lang="en-US" sz="2600" dirty="0"/>
          </a:p>
          <a:p>
            <a:endParaRPr lang="es-AR" sz="2900" dirty="0" smtClean="0"/>
          </a:p>
          <a:p>
            <a:endParaRPr lang="es-ES_tradnl" sz="2600" dirty="0" smtClean="0"/>
          </a:p>
          <a:p>
            <a:endParaRPr lang="en-US" sz="2600" dirty="0"/>
          </a:p>
        </p:txBody>
      </p:sp>
      <p:sp>
        <p:nvSpPr>
          <p:cNvPr id="7" name="CuadroTexto 6"/>
          <p:cNvSpPr txBox="1"/>
          <p:nvPr/>
        </p:nvSpPr>
        <p:spPr>
          <a:xfrm>
            <a:off x="8790039" y="0"/>
            <a:ext cx="408396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Úlcera hipertensiva de </a:t>
            </a:r>
            <a:r>
              <a:rPr lang="es-AR" sz="1900" b="1" dirty="0" err="1" smtClean="0"/>
              <a:t>Martorell</a:t>
            </a:r>
            <a:endParaRPr lang="en-US" sz="1900" b="1" dirty="0"/>
          </a:p>
        </p:txBody>
      </p:sp>
    </p:spTree>
    <p:extLst>
      <p:ext uri="{BB962C8B-B14F-4D97-AF65-F5344CB8AC3E}">
        <p14:creationId xmlns:p14="http://schemas.microsoft.com/office/powerpoint/2010/main" val="374681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22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261257" y="0"/>
            <a:ext cx="11707586" cy="654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900" dirty="0" smtClean="0"/>
              <a:t>CONCLUSIÓN</a:t>
            </a:r>
          </a:p>
          <a:p>
            <a:pPr algn="just"/>
            <a:endParaRPr lang="en-US" sz="26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/>
              <a:t>Úlcera de </a:t>
            </a:r>
            <a:r>
              <a:rPr lang="es-ES_tradnl" sz="2600" dirty="0" err="1"/>
              <a:t>Martorell</a:t>
            </a:r>
            <a:r>
              <a:rPr lang="es-ES_tradnl" sz="2600" dirty="0"/>
              <a:t> enfermedad rara, con características clínicas y </a:t>
            </a:r>
            <a:r>
              <a:rPr lang="es-ES_tradnl" sz="2600" dirty="0" err="1" smtClean="0"/>
              <a:t>anátomo</a:t>
            </a:r>
            <a:r>
              <a:rPr lang="es-ES_tradnl" sz="2600" dirty="0" smtClean="0"/>
              <a:t>-patológicas </a:t>
            </a:r>
            <a:r>
              <a:rPr lang="es-ES_tradnl" sz="2600" dirty="0"/>
              <a:t>bien </a:t>
            </a:r>
            <a:r>
              <a:rPr lang="es-ES_tradnl" sz="2600" dirty="0" smtClean="0"/>
              <a:t>definidas.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_tradnl" sz="26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/>
              <a:t>S</a:t>
            </a:r>
            <a:r>
              <a:rPr lang="es-ES_tradnl" sz="2600" dirty="0" smtClean="0"/>
              <a:t>igue </a:t>
            </a:r>
            <a:r>
              <a:rPr lang="es-ES_tradnl" sz="2600" dirty="0"/>
              <a:t>siendo </a:t>
            </a:r>
            <a:r>
              <a:rPr lang="es-ES_tradnl" sz="2600" dirty="0" smtClean="0"/>
              <a:t>interesante el </a:t>
            </a:r>
            <a:r>
              <a:rPr lang="es-ES_tradnl" sz="2600" dirty="0"/>
              <a:t>que la incidencia de </a:t>
            </a:r>
            <a:r>
              <a:rPr lang="es-ES_tradnl" sz="2600" dirty="0" smtClean="0"/>
              <a:t>hipertensión arterial </a:t>
            </a:r>
            <a:r>
              <a:rPr lang="es-ES_tradnl" sz="2600" dirty="0"/>
              <a:t>es alta, </a:t>
            </a:r>
            <a:r>
              <a:rPr lang="es-ES_tradnl" sz="2600" dirty="0" smtClean="0"/>
              <a:t>pero, </a:t>
            </a:r>
            <a:r>
              <a:rPr lang="es-ES_tradnl" sz="2600" dirty="0"/>
              <a:t>sólo unos cuantos pacientes y en su mayoría mujeres presentan esta </a:t>
            </a:r>
            <a:r>
              <a:rPr lang="es-ES_tradnl" sz="2600" dirty="0" smtClean="0"/>
              <a:t>patología</a:t>
            </a:r>
            <a:r>
              <a:rPr lang="es-ES_tradnl" sz="2600" dirty="0"/>
              <a:t>.</a:t>
            </a:r>
            <a:r>
              <a:rPr lang="es-ES_tradnl" sz="2600" dirty="0" smtClean="0"/>
              <a:t>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_tradnl" sz="26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/>
              <a:t>N</a:t>
            </a:r>
            <a:r>
              <a:rPr lang="es-ES_tradnl" sz="2600" dirty="0" smtClean="0"/>
              <a:t>o </a:t>
            </a:r>
            <a:r>
              <a:rPr lang="es-ES_tradnl" sz="2600" dirty="0"/>
              <a:t>se conocen con exactitud los mecanismos implicados en formación de este tipo de úlcera</a:t>
            </a:r>
            <a:r>
              <a:rPr lang="es-ES_tradnl" sz="2600" dirty="0" smtClean="0"/>
              <a:t>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_tradnl" sz="26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La </a:t>
            </a:r>
            <a:r>
              <a:rPr lang="es-ES_tradnl" sz="2600" dirty="0"/>
              <a:t>presencia de una </a:t>
            </a:r>
            <a:r>
              <a:rPr lang="es-ES_tradnl" sz="2600" dirty="0" err="1"/>
              <a:t>UMIs</a:t>
            </a:r>
            <a:r>
              <a:rPr lang="es-ES_tradnl" sz="2600" dirty="0"/>
              <a:t> no es un diagnóstico </a:t>
            </a:r>
            <a:r>
              <a:rPr lang="es-ES_tradnl" sz="2600" dirty="0" smtClean="0"/>
              <a:t>por sí mismo, si </a:t>
            </a:r>
            <a:r>
              <a:rPr lang="es-ES_tradnl" sz="2600" dirty="0"/>
              <a:t>no </a:t>
            </a:r>
            <a:r>
              <a:rPr lang="es-ES_tradnl" sz="2600" dirty="0" smtClean="0"/>
              <a:t>que es </a:t>
            </a:r>
            <a:r>
              <a:rPr lang="es-ES_tradnl" sz="2600" dirty="0"/>
              <a:t>parte de un proceso patológico que el </a:t>
            </a:r>
            <a:r>
              <a:rPr lang="es-ES_tradnl" sz="2600" dirty="0" smtClean="0"/>
              <a:t>médico </a:t>
            </a:r>
            <a:r>
              <a:rPr lang="es-ES_tradnl" sz="2600" dirty="0"/>
              <a:t>debe </a:t>
            </a:r>
            <a:r>
              <a:rPr lang="es-ES_tradnl" sz="2600" dirty="0" smtClean="0"/>
              <a:t>definir, para </a:t>
            </a:r>
            <a:r>
              <a:rPr lang="es-ES_tradnl" sz="2600" dirty="0"/>
              <a:t>su correcto diagnóstico y tratamiento.</a:t>
            </a:r>
            <a:endParaRPr lang="en-US" sz="2600" dirty="0"/>
          </a:p>
          <a:p>
            <a:pPr algn="just"/>
            <a:endParaRPr lang="es-ES_tradnl" sz="2600" dirty="0" smtClean="0"/>
          </a:p>
          <a:p>
            <a:pPr algn="just"/>
            <a:endParaRPr lang="en-US" sz="2600" dirty="0"/>
          </a:p>
        </p:txBody>
      </p:sp>
      <p:sp>
        <p:nvSpPr>
          <p:cNvPr id="7" name="CuadroTexto 6"/>
          <p:cNvSpPr txBox="1"/>
          <p:nvPr/>
        </p:nvSpPr>
        <p:spPr>
          <a:xfrm>
            <a:off x="8790039" y="0"/>
            <a:ext cx="408396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Úlcera hipertensiva de </a:t>
            </a:r>
            <a:r>
              <a:rPr lang="es-AR" sz="1900" b="1" dirty="0" err="1" smtClean="0"/>
              <a:t>Martorell</a:t>
            </a:r>
            <a:endParaRPr lang="en-US" sz="1900" b="1" dirty="0"/>
          </a:p>
        </p:txBody>
      </p:sp>
    </p:spTree>
    <p:extLst>
      <p:ext uri="{BB962C8B-B14F-4D97-AF65-F5344CB8AC3E}">
        <p14:creationId xmlns:p14="http://schemas.microsoft.com/office/powerpoint/2010/main" val="145396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23</a:t>
            </a:fld>
            <a:endParaRPr lang="en-US"/>
          </a:p>
        </p:txBody>
      </p:sp>
      <p:sp>
        <p:nvSpPr>
          <p:cNvPr id="5" name="Rectángulo 4"/>
          <p:cNvSpPr/>
          <p:nvPr/>
        </p:nvSpPr>
        <p:spPr>
          <a:xfrm>
            <a:off x="2410691" y="2870352"/>
            <a:ext cx="7085835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MUCHAS GRACIAS</a:t>
            </a:r>
          </a:p>
          <a:p>
            <a:pPr algn="ctr"/>
            <a:endParaRPr lang="es-ES" sz="6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lvl="0" algn="ctr"/>
            <a:r>
              <a:rPr lang="es-AR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Dra. Miriam Góngora </a:t>
            </a:r>
            <a:r>
              <a:rPr lang="es-AR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Descarpontriez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6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303391" y="323555"/>
            <a:ext cx="1168572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Rendón-Elías </a:t>
            </a:r>
            <a:r>
              <a:rPr lang="es-AR" sz="2600" b="1" dirty="0">
                <a:latin typeface="Arial" panose="020B0604020202020204" pitchFamily="34" charset="0"/>
                <a:cs typeface="Arial" panose="020B0604020202020204" pitchFamily="34" charset="0"/>
              </a:rPr>
              <a:t>FG, </a:t>
            </a:r>
            <a:r>
              <a:rPr lang="es-AR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Hernándes</a:t>
            </a:r>
            <a:r>
              <a:rPr lang="es-AR" sz="2600" b="1" dirty="0">
                <a:latin typeface="Arial" panose="020B0604020202020204" pitchFamily="34" charset="0"/>
                <a:cs typeface="Arial" panose="020B0604020202020204" pitchFamily="34" charset="0"/>
              </a:rPr>
              <a:t>-Sánchez M, 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Garza-Martínez </a:t>
            </a:r>
            <a:r>
              <a:rPr lang="es-AR" sz="2600" b="1" dirty="0">
                <a:latin typeface="Arial" panose="020B0604020202020204" pitchFamily="34" charset="0"/>
                <a:cs typeface="Arial" panose="020B0604020202020204" pitchFamily="34" charset="0"/>
              </a:rPr>
              <a:t>H y col. Úlcera en la pierna de etiología hipertensiva. </a:t>
            </a:r>
            <a:r>
              <a:rPr lang="es-AR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Rev</a:t>
            </a:r>
            <a:r>
              <a:rPr lang="es-AR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Méd</a:t>
            </a:r>
            <a:r>
              <a:rPr lang="es-AR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Univ</a:t>
            </a:r>
            <a:r>
              <a:rPr lang="es-AR" sz="2600" b="1" dirty="0">
                <a:latin typeface="Arial" panose="020B0604020202020204" pitchFamily="34" charset="0"/>
                <a:cs typeface="Arial" panose="020B0604020202020204" pitchFamily="34" charset="0"/>
              </a:rPr>
              <a:t> (México) 2011; 13 (53): 144-149</a:t>
            </a:r>
          </a:p>
          <a:p>
            <a:endParaRPr lang="es-AR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34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1091</TotalTime>
  <Words>2057</Words>
  <Application>Microsoft Office PowerPoint</Application>
  <PresentationFormat>Personalizado</PresentationFormat>
  <Paragraphs>272</Paragraphs>
  <Slides>23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4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Windows</dc:creator>
  <cp:lastModifiedBy>Lidia</cp:lastModifiedBy>
  <cp:revision>245</cp:revision>
  <cp:lastPrinted>2020-05-10T22:28:24Z</cp:lastPrinted>
  <dcterms:created xsi:type="dcterms:W3CDTF">2020-05-07T22:50:37Z</dcterms:created>
  <dcterms:modified xsi:type="dcterms:W3CDTF">2020-06-16T20:24:36Z</dcterms:modified>
</cp:coreProperties>
</file>